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udio/unknown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7"/>
  </p:notesMasterIdLst>
  <p:sldIdLst>
    <p:sldId id="256" r:id="rId2"/>
    <p:sldId id="264" r:id="rId3"/>
    <p:sldId id="262" r:id="rId4"/>
    <p:sldId id="263" r:id="rId5"/>
    <p:sldId id="261" r:id="rId6"/>
    <p:sldId id="260" r:id="rId7"/>
    <p:sldId id="257" r:id="rId8"/>
    <p:sldId id="258" r:id="rId9"/>
    <p:sldId id="259" r:id="rId10"/>
    <p:sldId id="265" r:id="rId11"/>
    <p:sldId id="267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2C0547-E9CB-4AA6-867C-D196F5568892}" type="doc">
      <dgm:prSet loTypeId="urn:microsoft.com/office/officeart/2005/8/layout/vProcess5" loCatId="process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es-EC"/>
        </a:p>
      </dgm:t>
    </dgm:pt>
    <dgm:pt modelId="{2E0AE2AA-4A91-4509-B3B6-335F96F22725}">
      <dgm:prSet phldrT="[Texto]"/>
      <dgm:spPr/>
      <dgm:t>
        <a:bodyPr/>
        <a:lstStyle/>
        <a:p>
          <a:r>
            <a:rPr lang="es-ES" dirty="0" smtClean="0"/>
            <a:t>Establecer los mecanismos que posibiliten el contacto entre los participantes en la negociación.</a:t>
          </a:r>
          <a:endParaRPr lang="es-EC" dirty="0"/>
        </a:p>
      </dgm:t>
    </dgm:pt>
    <dgm:pt modelId="{F288406E-AEC2-4289-A641-7E6917718297}" type="parTrans" cxnId="{3D75F5A6-E2FC-4F64-BC9A-1E2C0B0A4196}">
      <dgm:prSet/>
      <dgm:spPr/>
      <dgm:t>
        <a:bodyPr/>
        <a:lstStyle/>
        <a:p>
          <a:endParaRPr lang="es-EC"/>
        </a:p>
      </dgm:t>
    </dgm:pt>
    <dgm:pt modelId="{FF37612C-2677-4799-AE07-354613B18034}" type="sibTrans" cxnId="{3D75F5A6-E2FC-4F64-BC9A-1E2C0B0A4196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s-EC"/>
        </a:p>
      </dgm:t>
    </dgm:pt>
    <dgm:pt modelId="{16192D4E-53AC-48E7-BF9F-57208C673EBD}">
      <dgm:prSet phldrT="[Texto]"/>
      <dgm:spPr/>
      <dgm:t>
        <a:bodyPr/>
        <a:lstStyle/>
        <a:p>
          <a:r>
            <a:rPr lang="es-ES" dirty="0" smtClean="0"/>
            <a:t>Fijar los precios de los productos financieros en función de su oferta y su demanda.</a:t>
          </a:r>
          <a:endParaRPr lang="es-EC" dirty="0" smtClean="0"/>
        </a:p>
        <a:p>
          <a:endParaRPr lang="es-EC" dirty="0"/>
        </a:p>
      </dgm:t>
    </dgm:pt>
    <dgm:pt modelId="{C87E2122-4DDA-4946-B1F9-0D62B308D7FF}" type="parTrans" cxnId="{CC10CCAE-79FB-4AD3-BC6A-80932F45024C}">
      <dgm:prSet/>
      <dgm:spPr/>
      <dgm:t>
        <a:bodyPr/>
        <a:lstStyle/>
        <a:p>
          <a:endParaRPr lang="es-EC"/>
        </a:p>
      </dgm:t>
    </dgm:pt>
    <dgm:pt modelId="{8365B2E7-9AB4-4D49-B6BE-0814082D191D}" type="sibTrans" cxnId="{CC10CCAE-79FB-4AD3-BC6A-80932F45024C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EC"/>
        </a:p>
      </dgm:t>
    </dgm:pt>
    <dgm:pt modelId="{94932FED-162C-4DAE-A554-57DAFA7F9521}">
      <dgm:prSet/>
      <dgm:spPr/>
      <dgm:t>
        <a:bodyPr/>
        <a:lstStyle/>
        <a:p>
          <a:r>
            <a:rPr lang="es-ES" dirty="0" smtClean="0"/>
            <a:t>Administrar los flujos de liquidez de productos o mercado dado a otro.</a:t>
          </a:r>
          <a:endParaRPr lang="es-EC" dirty="0"/>
        </a:p>
      </dgm:t>
    </dgm:pt>
    <dgm:pt modelId="{155B9D97-6114-472D-927C-B39E9373CE7F}" type="parTrans" cxnId="{048C48F2-0402-45A8-AF79-1B640DA790B0}">
      <dgm:prSet/>
      <dgm:spPr/>
      <dgm:t>
        <a:bodyPr/>
        <a:lstStyle/>
        <a:p>
          <a:endParaRPr lang="es-EC"/>
        </a:p>
      </dgm:t>
    </dgm:pt>
    <dgm:pt modelId="{BE173AF2-0EF2-426E-93EB-AC07D7BE1950}" type="sibTrans" cxnId="{048C48F2-0402-45A8-AF79-1B640DA790B0}">
      <dgm:prSet/>
      <dgm:spPr/>
      <dgm:t>
        <a:bodyPr/>
        <a:lstStyle/>
        <a:p>
          <a:endParaRPr lang="es-EC"/>
        </a:p>
      </dgm:t>
    </dgm:pt>
    <dgm:pt modelId="{598EBB84-3743-4A5A-896B-7B55351D130D}">
      <dgm:prSet/>
      <dgm:spPr/>
      <dgm:t>
        <a:bodyPr/>
        <a:lstStyle/>
        <a:p>
          <a:r>
            <a:rPr lang="es-ES" dirty="0" smtClean="0"/>
            <a:t>Reducir los costes de intermediación, lo que permite una mayor circulación de los productos.</a:t>
          </a:r>
          <a:endParaRPr lang="es-EC" dirty="0"/>
        </a:p>
      </dgm:t>
    </dgm:pt>
    <dgm:pt modelId="{E321AAEE-88CC-4740-94D3-69E797EC2E58}" type="parTrans" cxnId="{AF76A8E5-2D7F-417D-B963-F7CE068CB09D}">
      <dgm:prSet/>
      <dgm:spPr/>
      <dgm:t>
        <a:bodyPr/>
        <a:lstStyle/>
        <a:p>
          <a:endParaRPr lang="es-EC"/>
        </a:p>
      </dgm:t>
    </dgm:pt>
    <dgm:pt modelId="{EE859277-DEA7-4ADD-B983-4A7D89DF7C17}" type="sibTrans" cxnId="{AF76A8E5-2D7F-417D-B963-F7CE068CB09D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s-EC"/>
        </a:p>
      </dgm:t>
    </dgm:pt>
    <dgm:pt modelId="{D8E21616-FA4F-439B-97F9-90DCA653646A}" type="pres">
      <dgm:prSet presAssocID="{292C0547-E9CB-4AA6-867C-D196F556889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EC"/>
        </a:p>
      </dgm:t>
    </dgm:pt>
    <dgm:pt modelId="{5878DBF7-1BB8-4914-8350-2955D4B4FA71}" type="pres">
      <dgm:prSet presAssocID="{292C0547-E9CB-4AA6-867C-D196F5568892}" presName="dummyMaxCanvas" presStyleCnt="0">
        <dgm:presLayoutVars/>
      </dgm:prSet>
      <dgm:spPr/>
      <dgm:t>
        <a:bodyPr/>
        <a:lstStyle/>
        <a:p>
          <a:endParaRPr lang="es-EC"/>
        </a:p>
      </dgm:t>
    </dgm:pt>
    <dgm:pt modelId="{DCE662F2-8570-4FF9-8546-C722683A4A39}" type="pres">
      <dgm:prSet presAssocID="{292C0547-E9CB-4AA6-867C-D196F5568892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F9BF2C8-2060-4A34-821C-89D9E70633CF}" type="pres">
      <dgm:prSet presAssocID="{292C0547-E9CB-4AA6-867C-D196F5568892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E05DB96-D45C-4174-A09D-BD047E105068}" type="pres">
      <dgm:prSet presAssocID="{292C0547-E9CB-4AA6-867C-D196F5568892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0F1B67C-3616-49D6-ADDE-561CF54D7761}" type="pres">
      <dgm:prSet presAssocID="{292C0547-E9CB-4AA6-867C-D196F5568892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BFE5D1C9-E50B-4306-BF3B-9FBD8AB08E40}" type="pres">
      <dgm:prSet presAssocID="{292C0547-E9CB-4AA6-867C-D196F5568892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F98ECE9-B171-4641-8FC7-2DA8D9F4E556}" type="pres">
      <dgm:prSet presAssocID="{292C0547-E9CB-4AA6-867C-D196F5568892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968359A-E4C9-4C19-8888-B4895444FEBD}" type="pres">
      <dgm:prSet presAssocID="{292C0547-E9CB-4AA6-867C-D196F5568892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6CCDDD4-3A1C-4C91-8FCC-3230A9DFC750}" type="pres">
      <dgm:prSet presAssocID="{292C0547-E9CB-4AA6-867C-D196F5568892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8667716-76BC-4959-AEDD-15B5E31EE249}" type="pres">
      <dgm:prSet presAssocID="{292C0547-E9CB-4AA6-867C-D196F5568892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4D1D17CB-4EEA-4621-B593-8DC9BCCD4415}" type="pres">
      <dgm:prSet presAssocID="{292C0547-E9CB-4AA6-867C-D196F5568892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EDA17BAD-9F22-4AB7-A7A4-8DA851406C3C}" type="pres">
      <dgm:prSet presAssocID="{292C0547-E9CB-4AA6-867C-D196F5568892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12515A13-5265-4612-9035-079CF3CF683E}" type="presOf" srcId="{16192D4E-53AC-48E7-BF9F-57208C673EBD}" destId="{EF9BF2C8-2060-4A34-821C-89D9E70633CF}" srcOrd="0" destOrd="0" presId="urn:microsoft.com/office/officeart/2005/8/layout/vProcess5"/>
    <dgm:cxn modelId="{3FFB31D8-8B89-47C9-830C-C6B7412D6F0E}" type="presOf" srcId="{94932FED-162C-4DAE-A554-57DAFA7F9521}" destId="{EDA17BAD-9F22-4AB7-A7A4-8DA851406C3C}" srcOrd="1" destOrd="0" presId="urn:microsoft.com/office/officeart/2005/8/layout/vProcess5"/>
    <dgm:cxn modelId="{49276A69-8B69-4981-B66E-F8A1E37CBF09}" type="presOf" srcId="{94932FED-162C-4DAE-A554-57DAFA7F9521}" destId="{B0F1B67C-3616-49D6-ADDE-561CF54D7761}" srcOrd="0" destOrd="0" presId="urn:microsoft.com/office/officeart/2005/8/layout/vProcess5"/>
    <dgm:cxn modelId="{7DC96F51-9E5A-4D46-AA04-31191CA2B8D1}" type="presOf" srcId="{598EBB84-3743-4A5A-896B-7B55351D130D}" destId="{4D1D17CB-4EEA-4621-B593-8DC9BCCD4415}" srcOrd="1" destOrd="0" presId="urn:microsoft.com/office/officeart/2005/8/layout/vProcess5"/>
    <dgm:cxn modelId="{9CAADC54-3552-48FF-9801-41A5C4843B63}" type="presOf" srcId="{292C0547-E9CB-4AA6-867C-D196F5568892}" destId="{D8E21616-FA4F-439B-97F9-90DCA653646A}" srcOrd="0" destOrd="0" presId="urn:microsoft.com/office/officeart/2005/8/layout/vProcess5"/>
    <dgm:cxn modelId="{15E115AC-F0B9-48A4-B885-1D54D0AA0DB4}" type="presOf" srcId="{FF37612C-2677-4799-AE07-354613B18034}" destId="{BFE5D1C9-E50B-4306-BF3B-9FBD8AB08E40}" srcOrd="0" destOrd="0" presId="urn:microsoft.com/office/officeart/2005/8/layout/vProcess5"/>
    <dgm:cxn modelId="{C4E89781-709C-477A-AD1E-3F19F2C86067}" type="presOf" srcId="{16192D4E-53AC-48E7-BF9F-57208C673EBD}" destId="{E8667716-76BC-4959-AEDD-15B5E31EE249}" srcOrd="1" destOrd="0" presId="urn:microsoft.com/office/officeart/2005/8/layout/vProcess5"/>
    <dgm:cxn modelId="{0AAAAB57-F899-460C-9583-FF701B2A9C86}" type="presOf" srcId="{EE859277-DEA7-4ADD-B983-4A7D89DF7C17}" destId="{5968359A-E4C9-4C19-8888-B4895444FEBD}" srcOrd="0" destOrd="0" presId="urn:microsoft.com/office/officeart/2005/8/layout/vProcess5"/>
    <dgm:cxn modelId="{6117D115-4AC2-41CE-A8B3-F20801FDFBBA}" type="presOf" srcId="{8365B2E7-9AB4-4D49-B6BE-0814082D191D}" destId="{DF98ECE9-B171-4641-8FC7-2DA8D9F4E556}" srcOrd="0" destOrd="0" presId="urn:microsoft.com/office/officeart/2005/8/layout/vProcess5"/>
    <dgm:cxn modelId="{048C48F2-0402-45A8-AF79-1B640DA790B0}" srcId="{292C0547-E9CB-4AA6-867C-D196F5568892}" destId="{94932FED-162C-4DAE-A554-57DAFA7F9521}" srcOrd="3" destOrd="0" parTransId="{155B9D97-6114-472D-927C-B39E9373CE7F}" sibTransId="{BE173AF2-0EF2-426E-93EB-AC07D7BE1950}"/>
    <dgm:cxn modelId="{1749766E-55B2-4614-B616-0A6F21FF41A5}" type="presOf" srcId="{2E0AE2AA-4A91-4509-B3B6-335F96F22725}" destId="{DCE662F2-8570-4FF9-8546-C722683A4A39}" srcOrd="0" destOrd="0" presId="urn:microsoft.com/office/officeart/2005/8/layout/vProcess5"/>
    <dgm:cxn modelId="{CC10CCAE-79FB-4AD3-BC6A-80932F45024C}" srcId="{292C0547-E9CB-4AA6-867C-D196F5568892}" destId="{16192D4E-53AC-48E7-BF9F-57208C673EBD}" srcOrd="1" destOrd="0" parTransId="{C87E2122-4DDA-4946-B1F9-0D62B308D7FF}" sibTransId="{8365B2E7-9AB4-4D49-B6BE-0814082D191D}"/>
    <dgm:cxn modelId="{094BFB29-BF93-4439-9C83-39CC6AB6F51D}" type="presOf" srcId="{598EBB84-3743-4A5A-896B-7B55351D130D}" destId="{FE05DB96-D45C-4174-A09D-BD047E105068}" srcOrd="0" destOrd="0" presId="urn:microsoft.com/office/officeart/2005/8/layout/vProcess5"/>
    <dgm:cxn modelId="{AF76A8E5-2D7F-417D-B963-F7CE068CB09D}" srcId="{292C0547-E9CB-4AA6-867C-D196F5568892}" destId="{598EBB84-3743-4A5A-896B-7B55351D130D}" srcOrd="2" destOrd="0" parTransId="{E321AAEE-88CC-4740-94D3-69E797EC2E58}" sibTransId="{EE859277-DEA7-4ADD-B983-4A7D89DF7C17}"/>
    <dgm:cxn modelId="{74D36582-BB68-4065-9D65-CDF5B020F006}" type="presOf" srcId="{2E0AE2AA-4A91-4509-B3B6-335F96F22725}" destId="{86CCDDD4-3A1C-4C91-8FCC-3230A9DFC750}" srcOrd="1" destOrd="0" presId="urn:microsoft.com/office/officeart/2005/8/layout/vProcess5"/>
    <dgm:cxn modelId="{3D75F5A6-E2FC-4F64-BC9A-1E2C0B0A4196}" srcId="{292C0547-E9CB-4AA6-867C-D196F5568892}" destId="{2E0AE2AA-4A91-4509-B3B6-335F96F22725}" srcOrd="0" destOrd="0" parTransId="{F288406E-AEC2-4289-A641-7E6917718297}" sibTransId="{FF37612C-2677-4799-AE07-354613B18034}"/>
    <dgm:cxn modelId="{8A0B2B40-C7F1-49F6-B5AE-7994288FE4A1}" type="presParOf" srcId="{D8E21616-FA4F-439B-97F9-90DCA653646A}" destId="{5878DBF7-1BB8-4914-8350-2955D4B4FA71}" srcOrd="0" destOrd="0" presId="urn:microsoft.com/office/officeart/2005/8/layout/vProcess5"/>
    <dgm:cxn modelId="{4D8C6F4A-FBD8-4FAC-AA9F-9493A5ADE3BE}" type="presParOf" srcId="{D8E21616-FA4F-439B-97F9-90DCA653646A}" destId="{DCE662F2-8570-4FF9-8546-C722683A4A39}" srcOrd="1" destOrd="0" presId="urn:microsoft.com/office/officeart/2005/8/layout/vProcess5"/>
    <dgm:cxn modelId="{891B75B0-D7CA-4104-8FC2-9732BB0F1D82}" type="presParOf" srcId="{D8E21616-FA4F-439B-97F9-90DCA653646A}" destId="{EF9BF2C8-2060-4A34-821C-89D9E70633CF}" srcOrd="2" destOrd="0" presId="urn:microsoft.com/office/officeart/2005/8/layout/vProcess5"/>
    <dgm:cxn modelId="{668CD3CD-0B9B-41E4-8ED5-A460C066A035}" type="presParOf" srcId="{D8E21616-FA4F-439B-97F9-90DCA653646A}" destId="{FE05DB96-D45C-4174-A09D-BD047E105068}" srcOrd="3" destOrd="0" presId="urn:microsoft.com/office/officeart/2005/8/layout/vProcess5"/>
    <dgm:cxn modelId="{F151FDA0-32CD-4A22-99AE-00F16A57C582}" type="presParOf" srcId="{D8E21616-FA4F-439B-97F9-90DCA653646A}" destId="{B0F1B67C-3616-49D6-ADDE-561CF54D7761}" srcOrd="4" destOrd="0" presId="urn:microsoft.com/office/officeart/2005/8/layout/vProcess5"/>
    <dgm:cxn modelId="{93CA1CE2-543F-41D2-B4D6-E8AF4BC57D1B}" type="presParOf" srcId="{D8E21616-FA4F-439B-97F9-90DCA653646A}" destId="{BFE5D1C9-E50B-4306-BF3B-9FBD8AB08E40}" srcOrd="5" destOrd="0" presId="urn:microsoft.com/office/officeart/2005/8/layout/vProcess5"/>
    <dgm:cxn modelId="{AFC558D2-FBB3-494A-8712-564F3791A10F}" type="presParOf" srcId="{D8E21616-FA4F-439B-97F9-90DCA653646A}" destId="{DF98ECE9-B171-4641-8FC7-2DA8D9F4E556}" srcOrd="6" destOrd="0" presId="urn:microsoft.com/office/officeart/2005/8/layout/vProcess5"/>
    <dgm:cxn modelId="{F3142522-C554-4DDA-8085-97753E5BB9A1}" type="presParOf" srcId="{D8E21616-FA4F-439B-97F9-90DCA653646A}" destId="{5968359A-E4C9-4C19-8888-B4895444FEBD}" srcOrd="7" destOrd="0" presId="urn:microsoft.com/office/officeart/2005/8/layout/vProcess5"/>
    <dgm:cxn modelId="{C65FC807-3BEA-4E94-B3C3-FCAA2272EBD0}" type="presParOf" srcId="{D8E21616-FA4F-439B-97F9-90DCA653646A}" destId="{86CCDDD4-3A1C-4C91-8FCC-3230A9DFC750}" srcOrd="8" destOrd="0" presId="urn:microsoft.com/office/officeart/2005/8/layout/vProcess5"/>
    <dgm:cxn modelId="{FB11DD3A-A27F-4084-92AD-4B5864C41916}" type="presParOf" srcId="{D8E21616-FA4F-439B-97F9-90DCA653646A}" destId="{E8667716-76BC-4959-AEDD-15B5E31EE249}" srcOrd="9" destOrd="0" presId="urn:microsoft.com/office/officeart/2005/8/layout/vProcess5"/>
    <dgm:cxn modelId="{39DD0499-08CE-46A5-80BF-B84912DFC021}" type="presParOf" srcId="{D8E21616-FA4F-439B-97F9-90DCA653646A}" destId="{4D1D17CB-4EEA-4621-B593-8DC9BCCD4415}" srcOrd="10" destOrd="0" presId="urn:microsoft.com/office/officeart/2005/8/layout/vProcess5"/>
    <dgm:cxn modelId="{9D6956A6-DFEB-4195-8068-C82BC3ECEAC6}" type="presParOf" srcId="{D8E21616-FA4F-439B-97F9-90DCA653646A}" destId="{EDA17BAD-9F22-4AB7-A7A4-8DA851406C3C}" srcOrd="11" destOrd="0" presId="urn:microsoft.com/office/officeart/2005/8/layout/vProcess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C67908-2B4C-411C-8689-04F203B11710}" type="doc">
      <dgm:prSet loTypeId="urn:microsoft.com/office/officeart/2005/8/layout/hProcess4" loCatId="process" qsTypeId="urn:microsoft.com/office/officeart/2005/8/quickstyle/simple5" qsCatId="simple" csTypeId="urn:microsoft.com/office/officeart/2005/8/colors/accent3_5" csCatId="accent3" phldr="1"/>
      <dgm:spPr/>
      <dgm:t>
        <a:bodyPr/>
        <a:lstStyle/>
        <a:p>
          <a:endParaRPr lang="es-EC"/>
        </a:p>
      </dgm:t>
    </dgm:pt>
    <dgm:pt modelId="{B7F32A65-FFD6-40A9-A02F-599DAF8EF781}">
      <dgm:prSet phldrT="[Texto]" custT="1"/>
      <dgm:spPr/>
      <dgm:t>
        <a:bodyPr/>
        <a:lstStyle/>
        <a:p>
          <a:r>
            <a:rPr lang="es-EC" sz="1800" dirty="0" smtClean="0">
              <a:latin typeface="Times New Roman" pitchFamily="18" charset="0"/>
              <a:cs typeface="Times New Roman" pitchFamily="18" charset="0"/>
            </a:rPr>
            <a:t>PROFUNDIDAD</a:t>
          </a:r>
          <a:endParaRPr lang="es-EC" sz="1800" dirty="0">
            <a:latin typeface="Times New Roman" pitchFamily="18" charset="0"/>
            <a:cs typeface="Times New Roman" pitchFamily="18" charset="0"/>
          </a:endParaRPr>
        </a:p>
      </dgm:t>
    </dgm:pt>
    <dgm:pt modelId="{BC32FCF0-79BE-4340-A649-CC8B6F135C82}" type="parTrans" cxnId="{E60089FB-EA67-4F4D-9AA5-836A7FBE443C}">
      <dgm:prSet/>
      <dgm:spPr/>
      <dgm:t>
        <a:bodyPr/>
        <a:lstStyle/>
        <a:p>
          <a:endParaRPr lang="es-EC"/>
        </a:p>
      </dgm:t>
    </dgm:pt>
    <dgm:pt modelId="{60EE4153-87AB-4044-8AB8-2985F2356C86}" type="sibTrans" cxnId="{E60089FB-EA67-4F4D-9AA5-836A7FBE443C}">
      <dgm:prSet/>
      <dgm:spPr/>
    </dgm:pt>
    <dgm:pt modelId="{2F01B358-62CB-46F4-845F-7994200B5507}">
      <dgm:prSet phldrT="[Texto]" custT="1"/>
      <dgm:spPr/>
      <dgm:t>
        <a:bodyPr/>
        <a:lstStyle/>
        <a:p>
          <a:r>
            <a:rPr lang="es-EC" sz="1800" dirty="0" smtClean="0">
              <a:latin typeface="Times New Roman" pitchFamily="18" charset="0"/>
              <a:cs typeface="Times New Roman" pitchFamily="18" charset="0"/>
            </a:rPr>
            <a:t>FLEXIBILIDAD</a:t>
          </a:r>
          <a:endParaRPr lang="es-EC" sz="1800" dirty="0">
            <a:latin typeface="Times New Roman" pitchFamily="18" charset="0"/>
            <a:cs typeface="Times New Roman" pitchFamily="18" charset="0"/>
          </a:endParaRPr>
        </a:p>
      </dgm:t>
    </dgm:pt>
    <dgm:pt modelId="{48A82A37-0960-4037-8EED-1BF0CAA5EFA0}" type="parTrans" cxnId="{1C089ABE-CF49-4706-A856-63F3C669EA15}">
      <dgm:prSet/>
      <dgm:spPr/>
      <dgm:t>
        <a:bodyPr/>
        <a:lstStyle/>
        <a:p>
          <a:endParaRPr lang="es-EC"/>
        </a:p>
      </dgm:t>
    </dgm:pt>
    <dgm:pt modelId="{6E94EB47-414D-479F-9DA8-4D1196642D12}" type="sibTrans" cxnId="{1C089ABE-CF49-4706-A856-63F3C669EA15}">
      <dgm:prSet/>
      <dgm:spPr/>
    </dgm:pt>
    <dgm:pt modelId="{454009A3-170A-46BF-8D32-4E8FBAC8401B}">
      <dgm:prSet/>
      <dgm:spPr/>
      <dgm:t>
        <a:bodyPr/>
        <a:lstStyle/>
        <a:p>
          <a:r>
            <a:rPr lang="es-EC" dirty="0" smtClean="0"/>
            <a:t>AMPLITUD</a:t>
          </a:r>
          <a:endParaRPr lang="es-EC" dirty="0"/>
        </a:p>
      </dgm:t>
    </dgm:pt>
    <dgm:pt modelId="{E0721BEE-E720-457E-995C-B44AB3A2E7CA}" type="parTrans" cxnId="{DE5A30D7-F99E-404D-9EA4-108288E47997}">
      <dgm:prSet/>
      <dgm:spPr/>
      <dgm:t>
        <a:bodyPr/>
        <a:lstStyle/>
        <a:p>
          <a:endParaRPr lang="es-EC"/>
        </a:p>
      </dgm:t>
    </dgm:pt>
    <dgm:pt modelId="{C617A5FC-07CE-4F23-BEF3-19E7436BAE52}" type="sibTrans" cxnId="{DE5A30D7-F99E-404D-9EA4-108288E47997}">
      <dgm:prSet/>
      <dgm:spPr/>
      <dgm:t>
        <a:bodyPr/>
        <a:lstStyle/>
        <a:p>
          <a:endParaRPr lang="es-EC"/>
        </a:p>
      </dgm:t>
    </dgm:pt>
    <dgm:pt modelId="{B944A137-A963-49F3-ACCB-32C05373C22B}">
      <dgm:prSet/>
      <dgm:spPr/>
      <dgm:t>
        <a:bodyPr/>
        <a:lstStyle/>
        <a:p>
          <a:r>
            <a:rPr lang="es-EC" dirty="0" smtClean="0"/>
            <a:t>LIBERTAD</a:t>
          </a:r>
          <a:endParaRPr lang="es-EC" dirty="0"/>
        </a:p>
      </dgm:t>
    </dgm:pt>
    <dgm:pt modelId="{B5232EA3-3B01-46CE-8B00-81228177E651}" type="parTrans" cxnId="{7F195FBD-008C-4943-AA3F-B9B87670E650}">
      <dgm:prSet/>
      <dgm:spPr/>
      <dgm:t>
        <a:bodyPr/>
        <a:lstStyle/>
        <a:p>
          <a:endParaRPr lang="es-EC"/>
        </a:p>
      </dgm:t>
    </dgm:pt>
    <dgm:pt modelId="{3AC6AEC6-B0CC-48CB-B28B-AF792A2DCAE3}" type="sibTrans" cxnId="{7F195FBD-008C-4943-AA3F-B9B87670E650}">
      <dgm:prSet/>
      <dgm:spPr/>
      <dgm:t>
        <a:bodyPr/>
        <a:lstStyle/>
        <a:p>
          <a:endParaRPr lang="es-EC"/>
        </a:p>
      </dgm:t>
    </dgm:pt>
    <dgm:pt modelId="{C7D37553-12F8-4E44-8AD4-79C92E4E3DB1}">
      <dgm:prSet/>
      <dgm:spPr/>
      <dgm:t>
        <a:bodyPr/>
        <a:lstStyle/>
        <a:p>
          <a:r>
            <a:rPr lang="es-ES" dirty="0" smtClean="0">
              <a:latin typeface="Times New Roman" pitchFamily="18" charset="0"/>
              <a:cs typeface="Times New Roman" pitchFamily="18" charset="0"/>
            </a:rPr>
            <a:t>Cuanto más se acerque a esas características, más se acerca al ideal de mercado financiero perfecto</a:t>
          </a:r>
          <a:endParaRPr lang="es-EC" dirty="0">
            <a:latin typeface="Times New Roman" pitchFamily="18" charset="0"/>
            <a:cs typeface="Times New Roman" pitchFamily="18" charset="0"/>
          </a:endParaRPr>
        </a:p>
      </dgm:t>
    </dgm:pt>
    <dgm:pt modelId="{A3A5ECAD-A778-445D-A0EC-4CB68DBE9420}" type="parTrans" cxnId="{87545921-68C4-4FAA-8DF6-55E489B29D39}">
      <dgm:prSet/>
      <dgm:spPr/>
      <dgm:t>
        <a:bodyPr/>
        <a:lstStyle/>
        <a:p>
          <a:endParaRPr lang="es-EC"/>
        </a:p>
      </dgm:t>
    </dgm:pt>
    <dgm:pt modelId="{435233AA-1D59-4264-8E15-8BC45CACB886}" type="sibTrans" cxnId="{87545921-68C4-4FAA-8DF6-55E489B29D39}">
      <dgm:prSet/>
      <dgm:spPr/>
      <dgm:t>
        <a:bodyPr/>
        <a:lstStyle/>
        <a:p>
          <a:endParaRPr lang="es-EC"/>
        </a:p>
      </dgm:t>
    </dgm:pt>
    <dgm:pt modelId="{D3D392DC-618A-4B50-8B05-13AA80F7391F}">
      <dgm:prSet/>
      <dgm:spPr/>
      <dgm:t>
        <a:bodyPr/>
        <a:lstStyle/>
        <a:p>
          <a:r>
            <a:rPr lang="es-EC" dirty="0" smtClean="0"/>
            <a:t>TRANSPARENCA</a:t>
          </a:r>
          <a:endParaRPr lang="es-EC" dirty="0"/>
        </a:p>
      </dgm:t>
    </dgm:pt>
    <dgm:pt modelId="{642907D5-119E-446C-89CF-EF0FD1515420}" type="parTrans" cxnId="{B47609DF-8EF9-4E48-9AFF-052706652939}">
      <dgm:prSet/>
      <dgm:spPr/>
      <dgm:t>
        <a:bodyPr/>
        <a:lstStyle/>
        <a:p>
          <a:endParaRPr lang="es-EC"/>
        </a:p>
      </dgm:t>
    </dgm:pt>
    <dgm:pt modelId="{7E04E99B-4E82-4370-9B96-A4C542C08F99}" type="sibTrans" cxnId="{B47609DF-8EF9-4E48-9AFF-052706652939}">
      <dgm:prSet/>
      <dgm:spPr/>
      <dgm:t>
        <a:bodyPr/>
        <a:lstStyle/>
        <a:p>
          <a:endParaRPr lang="es-EC"/>
        </a:p>
      </dgm:t>
    </dgm:pt>
    <dgm:pt modelId="{F157661E-3F5C-40CA-B92E-6D7EB5E0D519}" type="pres">
      <dgm:prSet presAssocID="{0BC67908-2B4C-411C-8689-04F203B1171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67449C4-C8C8-4193-978B-112729F1075F}" type="pres">
      <dgm:prSet presAssocID="{0BC67908-2B4C-411C-8689-04F203B11710}" presName="tSp" presStyleCnt="0"/>
      <dgm:spPr/>
    </dgm:pt>
    <dgm:pt modelId="{C9A1F88F-6DD3-429D-BAD0-BE4AE7B7279C}" type="pres">
      <dgm:prSet presAssocID="{0BC67908-2B4C-411C-8689-04F203B11710}" presName="bSp" presStyleCnt="0"/>
      <dgm:spPr/>
    </dgm:pt>
    <dgm:pt modelId="{88FC15BD-7832-4157-B27E-26868EE83DD8}" type="pres">
      <dgm:prSet presAssocID="{0BC67908-2B4C-411C-8689-04F203B11710}" presName="process" presStyleCnt="0"/>
      <dgm:spPr/>
    </dgm:pt>
    <dgm:pt modelId="{D0D97F64-DBBE-45EF-BBB5-C68BD9713289}" type="pres">
      <dgm:prSet presAssocID="{B7F32A65-FFD6-40A9-A02F-599DAF8EF781}" presName="composite1" presStyleCnt="0"/>
      <dgm:spPr/>
    </dgm:pt>
    <dgm:pt modelId="{1533223C-BAB2-4BC6-A698-252CEC26B2F6}" type="pres">
      <dgm:prSet presAssocID="{B7F32A65-FFD6-40A9-A02F-599DAF8EF781}" presName="dummyNode1" presStyleLbl="node1" presStyleIdx="0" presStyleCnt="3"/>
      <dgm:spPr/>
    </dgm:pt>
    <dgm:pt modelId="{20E736BD-7B32-4FB7-B82D-EE5017ADBA4F}" type="pres">
      <dgm:prSet presAssocID="{B7F32A65-FFD6-40A9-A02F-599DAF8EF781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C67A8C36-8FB8-477D-8D9F-89C40A75F4CA}" type="pres">
      <dgm:prSet presAssocID="{B7F32A65-FFD6-40A9-A02F-599DAF8EF781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67BCBF19-2BF9-4637-BBED-875EF4E3EAC4}" type="pres">
      <dgm:prSet presAssocID="{B7F32A65-FFD6-40A9-A02F-599DAF8EF781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6524DE-5053-4308-9B3D-E1785976877D}" type="pres">
      <dgm:prSet presAssocID="{B7F32A65-FFD6-40A9-A02F-599DAF8EF781}" presName="connSite1" presStyleCnt="0"/>
      <dgm:spPr/>
    </dgm:pt>
    <dgm:pt modelId="{5B42EB18-DF80-4EAD-BA76-1C04FC7C24DB}" type="pres">
      <dgm:prSet presAssocID="{60EE4153-87AB-4044-8AB8-2985F2356C86}" presName="Name9" presStyleLbl="sibTrans2D1" presStyleIdx="0" presStyleCnt="2"/>
      <dgm:spPr/>
    </dgm:pt>
    <dgm:pt modelId="{FD9EFDA8-CCBA-493D-91FE-4D55F0A68F10}" type="pres">
      <dgm:prSet presAssocID="{2F01B358-62CB-46F4-845F-7994200B5507}" presName="composite2" presStyleCnt="0"/>
      <dgm:spPr/>
    </dgm:pt>
    <dgm:pt modelId="{F13CD2C8-CC3A-494C-B0C7-A72E67C8D3FF}" type="pres">
      <dgm:prSet presAssocID="{2F01B358-62CB-46F4-845F-7994200B5507}" presName="dummyNode2" presStyleLbl="node1" presStyleIdx="0" presStyleCnt="3"/>
      <dgm:spPr/>
    </dgm:pt>
    <dgm:pt modelId="{697E5ADC-60C4-473F-86AD-5A2F488B83F4}" type="pres">
      <dgm:prSet presAssocID="{2F01B358-62CB-46F4-845F-7994200B5507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98EDC52-5214-43F8-ACD2-F09B342B45B6}" type="pres">
      <dgm:prSet presAssocID="{2F01B358-62CB-46F4-845F-7994200B5507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A2022C5-6119-4B81-9130-2DE4743521E1}" type="pres">
      <dgm:prSet presAssocID="{2F01B358-62CB-46F4-845F-7994200B5507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D8B8443F-7F73-4EC3-90AA-F9B185F7C52F}" type="pres">
      <dgm:prSet presAssocID="{2F01B358-62CB-46F4-845F-7994200B5507}" presName="connSite2" presStyleCnt="0"/>
      <dgm:spPr/>
    </dgm:pt>
    <dgm:pt modelId="{B2EBCA80-525B-4116-81BB-F4CD90BF6E5B}" type="pres">
      <dgm:prSet presAssocID="{6E94EB47-414D-479F-9DA8-4D1196642D12}" presName="Name18" presStyleLbl="sibTrans2D1" presStyleIdx="1" presStyleCnt="2"/>
      <dgm:spPr/>
    </dgm:pt>
    <dgm:pt modelId="{2A4053CB-C6E7-44E2-8533-9BFBA0877781}" type="pres">
      <dgm:prSet presAssocID="{C7D37553-12F8-4E44-8AD4-79C92E4E3DB1}" presName="composite1" presStyleCnt="0"/>
      <dgm:spPr/>
    </dgm:pt>
    <dgm:pt modelId="{E1D587D8-AB7D-4E27-8455-9618FFD5EDEE}" type="pres">
      <dgm:prSet presAssocID="{C7D37553-12F8-4E44-8AD4-79C92E4E3DB1}" presName="dummyNode1" presStyleLbl="node1" presStyleIdx="1" presStyleCnt="3"/>
      <dgm:spPr/>
    </dgm:pt>
    <dgm:pt modelId="{3EA3A6F6-7788-4F40-81FC-2C611375A19B}" type="pres">
      <dgm:prSet presAssocID="{C7D37553-12F8-4E44-8AD4-79C92E4E3DB1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0466236F-A771-4131-9FE0-BD2DE94FAB46}" type="pres">
      <dgm:prSet presAssocID="{C7D37553-12F8-4E44-8AD4-79C92E4E3DB1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DBB4DC3-C57B-41AB-8DCE-7508BBBD357D}" type="pres">
      <dgm:prSet presAssocID="{C7D37553-12F8-4E44-8AD4-79C92E4E3DB1}" presName="parentNode1" presStyleLbl="node1" presStyleIdx="2" presStyleCnt="3" custScaleX="165694" custScaleY="236590" custLinFactY="43938" custLinFactNeighborX="-44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9D89CE-026E-4F20-85E7-1E0CF90BCA38}" type="pres">
      <dgm:prSet presAssocID="{C7D37553-12F8-4E44-8AD4-79C92E4E3DB1}" presName="connSite1" presStyleCnt="0"/>
      <dgm:spPr/>
    </dgm:pt>
  </dgm:ptLst>
  <dgm:cxnLst>
    <dgm:cxn modelId="{39333566-795E-4973-8DC2-DC1A5BB36B6E}" type="presOf" srcId="{0BC67908-2B4C-411C-8689-04F203B11710}" destId="{F157661E-3F5C-40CA-B92E-6D7EB5E0D519}" srcOrd="0" destOrd="0" presId="urn:microsoft.com/office/officeart/2005/8/layout/hProcess4"/>
    <dgm:cxn modelId="{87545921-68C4-4FAA-8DF6-55E489B29D39}" srcId="{0BC67908-2B4C-411C-8689-04F203B11710}" destId="{C7D37553-12F8-4E44-8AD4-79C92E4E3DB1}" srcOrd="2" destOrd="0" parTransId="{A3A5ECAD-A778-445D-A0EC-4CB68DBE9420}" sibTransId="{435233AA-1D59-4264-8E15-8BC45CACB886}"/>
    <dgm:cxn modelId="{DE5A30D7-F99E-404D-9EA4-108288E47997}" srcId="{B7F32A65-FFD6-40A9-A02F-599DAF8EF781}" destId="{454009A3-170A-46BF-8D32-4E8FBAC8401B}" srcOrd="0" destOrd="0" parTransId="{E0721BEE-E720-457E-995C-B44AB3A2E7CA}" sibTransId="{C617A5FC-07CE-4F23-BEF3-19E7436BAE52}"/>
    <dgm:cxn modelId="{B2F36ED4-5A8E-4F56-89B3-3A88911C3768}" type="presOf" srcId="{D3D392DC-618A-4B50-8B05-13AA80F7391F}" destId="{0466236F-A771-4131-9FE0-BD2DE94FAB46}" srcOrd="1" destOrd="0" presId="urn:microsoft.com/office/officeart/2005/8/layout/hProcess4"/>
    <dgm:cxn modelId="{696EAAE2-9E8C-4FE7-8B56-A5D9A736260A}" type="presOf" srcId="{60EE4153-87AB-4044-8AB8-2985F2356C86}" destId="{5B42EB18-DF80-4EAD-BA76-1C04FC7C24DB}" srcOrd="0" destOrd="0" presId="urn:microsoft.com/office/officeart/2005/8/layout/hProcess4"/>
    <dgm:cxn modelId="{5B0FCF1C-C299-4C11-AEA8-2AE240F3818E}" type="presOf" srcId="{2F01B358-62CB-46F4-845F-7994200B5507}" destId="{3A2022C5-6119-4B81-9130-2DE4743521E1}" srcOrd="0" destOrd="0" presId="urn:microsoft.com/office/officeart/2005/8/layout/hProcess4"/>
    <dgm:cxn modelId="{E60089FB-EA67-4F4D-9AA5-836A7FBE443C}" srcId="{0BC67908-2B4C-411C-8689-04F203B11710}" destId="{B7F32A65-FFD6-40A9-A02F-599DAF8EF781}" srcOrd="0" destOrd="0" parTransId="{BC32FCF0-79BE-4340-A649-CC8B6F135C82}" sibTransId="{60EE4153-87AB-4044-8AB8-2985F2356C86}"/>
    <dgm:cxn modelId="{7F195FBD-008C-4943-AA3F-B9B87670E650}" srcId="{2F01B358-62CB-46F4-845F-7994200B5507}" destId="{B944A137-A963-49F3-ACCB-32C05373C22B}" srcOrd="0" destOrd="0" parTransId="{B5232EA3-3B01-46CE-8B00-81228177E651}" sibTransId="{3AC6AEC6-B0CC-48CB-B28B-AF792A2DCAE3}"/>
    <dgm:cxn modelId="{367B4821-0E14-4695-AC18-462D67A4AB04}" type="presOf" srcId="{B944A137-A963-49F3-ACCB-32C05373C22B}" destId="{D98EDC52-5214-43F8-ACD2-F09B342B45B6}" srcOrd="1" destOrd="0" presId="urn:microsoft.com/office/officeart/2005/8/layout/hProcess4"/>
    <dgm:cxn modelId="{0877907B-D215-4F49-B25E-BAFE58D8C41A}" type="presOf" srcId="{C7D37553-12F8-4E44-8AD4-79C92E4E3DB1}" destId="{1DBB4DC3-C57B-41AB-8DCE-7508BBBD357D}" srcOrd="0" destOrd="0" presId="urn:microsoft.com/office/officeart/2005/8/layout/hProcess4"/>
    <dgm:cxn modelId="{9A342BD3-2DB1-46DF-8084-6DD251C131E2}" type="presOf" srcId="{D3D392DC-618A-4B50-8B05-13AA80F7391F}" destId="{3EA3A6F6-7788-4F40-81FC-2C611375A19B}" srcOrd="0" destOrd="0" presId="urn:microsoft.com/office/officeart/2005/8/layout/hProcess4"/>
    <dgm:cxn modelId="{4FC784AC-A57A-4712-8B08-C062351FCECF}" type="presOf" srcId="{454009A3-170A-46BF-8D32-4E8FBAC8401B}" destId="{20E736BD-7B32-4FB7-B82D-EE5017ADBA4F}" srcOrd="0" destOrd="0" presId="urn:microsoft.com/office/officeart/2005/8/layout/hProcess4"/>
    <dgm:cxn modelId="{04C29C4B-6734-443F-A883-8FDD0E9663EA}" type="presOf" srcId="{454009A3-170A-46BF-8D32-4E8FBAC8401B}" destId="{C67A8C36-8FB8-477D-8D9F-89C40A75F4CA}" srcOrd="1" destOrd="0" presId="urn:microsoft.com/office/officeart/2005/8/layout/hProcess4"/>
    <dgm:cxn modelId="{1C089ABE-CF49-4706-A856-63F3C669EA15}" srcId="{0BC67908-2B4C-411C-8689-04F203B11710}" destId="{2F01B358-62CB-46F4-845F-7994200B5507}" srcOrd="1" destOrd="0" parTransId="{48A82A37-0960-4037-8EED-1BF0CAA5EFA0}" sibTransId="{6E94EB47-414D-479F-9DA8-4D1196642D12}"/>
    <dgm:cxn modelId="{B47609DF-8EF9-4E48-9AFF-052706652939}" srcId="{C7D37553-12F8-4E44-8AD4-79C92E4E3DB1}" destId="{D3D392DC-618A-4B50-8B05-13AA80F7391F}" srcOrd="0" destOrd="0" parTransId="{642907D5-119E-446C-89CF-EF0FD1515420}" sibTransId="{7E04E99B-4E82-4370-9B96-A4C542C08F99}"/>
    <dgm:cxn modelId="{AF4D1E8D-BAC3-4BFC-8809-ABBC3D9B34E1}" type="presOf" srcId="{B7F32A65-FFD6-40A9-A02F-599DAF8EF781}" destId="{67BCBF19-2BF9-4637-BBED-875EF4E3EAC4}" srcOrd="0" destOrd="0" presId="urn:microsoft.com/office/officeart/2005/8/layout/hProcess4"/>
    <dgm:cxn modelId="{691B6043-8E62-4A0F-85BE-3A480316633C}" type="presOf" srcId="{6E94EB47-414D-479F-9DA8-4D1196642D12}" destId="{B2EBCA80-525B-4116-81BB-F4CD90BF6E5B}" srcOrd="0" destOrd="0" presId="urn:microsoft.com/office/officeart/2005/8/layout/hProcess4"/>
    <dgm:cxn modelId="{B211F1AE-6008-47AB-BAE1-CFAB940BC5AC}" type="presOf" srcId="{B944A137-A963-49F3-ACCB-32C05373C22B}" destId="{697E5ADC-60C4-473F-86AD-5A2F488B83F4}" srcOrd="0" destOrd="0" presId="urn:microsoft.com/office/officeart/2005/8/layout/hProcess4"/>
    <dgm:cxn modelId="{3D056E47-45C9-4D14-8AF1-21A0233598A1}" type="presParOf" srcId="{F157661E-3F5C-40CA-B92E-6D7EB5E0D519}" destId="{C67449C4-C8C8-4193-978B-112729F1075F}" srcOrd="0" destOrd="0" presId="urn:microsoft.com/office/officeart/2005/8/layout/hProcess4"/>
    <dgm:cxn modelId="{3D75DC27-24C3-49F8-AF04-B34629599363}" type="presParOf" srcId="{F157661E-3F5C-40CA-B92E-6D7EB5E0D519}" destId="{C9A1F88F-6DD3-429D-BAD0-BE4AE7B7279C}" srcOrd="1" destOrd="0" presId="urn:microsoft.com/office/officeart/2005/8/layout/hProcess4"/>
    <dgm:cxn modelId="{EBA3A55C-E780-4A0E-AA8A-EC96AC3C656D}" type="presParOf" srcId="{F157661E-3F5C-40CA-B92E-6D7EB5E0D519}" destId="{88FC15BD-7832-4157-B27E-26868EE83DD8}" srcOrd="2" destOrd="0" presId="urn:microsoft.com/office/officeart/2005/8/layout/hProcess4"/>
    <dgm:cxn modelId="{4F74FE14-7105-43F1-B61A-561EAB70DF73}" type="presParOf" srcId="{88FC15BD-7832-4157-B27E-26868EE83DD8}" destId="{D0D97F64-DBBE-45EF-BBB5-C68BD9713289}" srcOrd="0" destOrd="0" presId="urn:microsoft.com/office/officeart/2005/8/layout/hProcess4"/>
    <dgm:cxn modelId="{0913BFC3-EFA2-4F97-98E9-040F25A9C7EF}" type="presParOf" srcId="{D0D97F64-DBBE-45EF-BBB5-C68BD9713289}" destId="{1533223C-BAB2-4BC6-A698-252CEC26B2F6}" srcOrd="0" destOrd="0" presId="urn:microsoft.com/office/officeart/2005/8/layout/hProcess4"/>
    <dgm:cxn modelId="{81914FE2-DA7C-487B-AB8E-90B9EEEE74EA}" type="presParOf" srcId="{D0D97F64-DBBE-45EF-BBB5-C68BD9713289}" destId="{20E736BD-7B32-4FB7-B82D-EE5017ADBA4F}" srcOrd="1" destOrd="0" presId="urn:microsoft.com/office/officeart/2005/8/layout/hProcess4"/>
    <dgm:cxn modelId="{09DFC3AE-F7C3-442E-9EC4-9ED576990824}" type="presParOf" srcId="{D0D97F64-DBBE-45EF-BBB5-C68BD9713289}" destId="{C67A8C36-8FB8-477D-8D9F-89C40A75F4CA}" srcOrd="2" destOrd="0" presId="urn:microsoft.com/office/officeart/2005/8/layout/hProcess4"/>
    <dgm:cxn modelId="{3EDA330B-A82F-422A-ADC2-A4795B4AF1F6}" type="presParOf" srcId="{D0D97F64-DBBE-45EF-BBB5-C68BD9713289}" destId="{67BCBF19-2BF9-4637-BBED-875EF4E3EAC4}" srcOrd="3" destOrd="0" presId="urn:microsoft.com/office/officeart/2005/8/layout/hProcess4"/>
    <dgm:cxn modelId="{9FAD077A-0431-4F2F-8597-7AC8F9C683BA}" type="presParOf" srcId="{D0D97F64-DBBE-45EF-BBB5-C68BD9713289}" destId="{CC6524DE-5053-4308-9B3D-E1785976877D}" srcOrd="4" destOrd="0" presId="urn:microsoft.com/office/officeart/2005/8/layout/hProcess4"/>
    <dgm:cxn modelId="{EA0D50AF-6533-43F9-BA2F-B0B95043F55D}" type="presParOf" srcId="{88FC15BD-7832-4157-B27E-26868EE83DD8}" destId="{5B42EB18-DF80-4EAD-BA76-1C04FC7C24DB}" srcOrd="1" destOrd="0" presId="urn:microsoft.com/office/officeart/2005/8/layout/hProcess4"/>
    <dgm:cxn modelId="{78357A67-A3F0-4982-A3EE-4DACA9287C67}" type="presParOf" srcId="{88FC15BD-7832-4157-B27E-26868EE83DD8}" destId="{FD9EFDA8-CCBA-493D-91FE-4D55F0A68F10}" srcOrd="2" destOrd="0" presId="urn:microsoft.com/office/officeart/2005/8/layout/hProcess4"/>
    <dgm:cxn modelId="{48B718D6-52D3-424A-B343-C66E0757DDBC}" type="presParOf" srcId="{FD9EFDA8-CCBA-493D-91FE-4D55F0A68F10}" destId="{F13CD2C8-CC3A-494C-B0C7-A72E67C8D3FF}" srcOrd="0" destOrd="0" presId="urn:microsoft.com/office/officeart/2005/8/layout/hProcess4"/>
    <dgm:cxn modelId="{C99D1A7C-2809-4BF8-9BE5-49F508755F11}" type="presParOf" srcId="{FD9EFDA8-CCBA-493D-91FE-4D55F0A68F10}" destId="{697E5ADC-60C4-473F-86AD-5A2F488B83F4}" srcOrd="1" destOrd="0" presId="urn:microsoft.com/office/officeart/2005/8/layout/hProcess4"/>
    <dgm:cxn modelId="{BA293EB9-8BF8-426B-888B-267BE4327C5D}" type="presParOf" srcId="{FD9EFDA8-CCBA-493D-91FE-4D55F0A68F10}" destId="{D98EDC52-5214-43F8-ACD2-F09B342B45B6}" srcOrd="2" destOrd="0" presId="urn:microsoft.com/office/officeart/2005/8/layout/hProcess4"/>
    <dgm:cxn modelId="{0DEDB79A-7157-4036-8EC2-FB0635A6C0B0}" type="presParOf" srcId="{FD9EFDA8-CCBA-493D-91FE-4D55F0A68F10}" destId="{3A2022C5-6119-4B81-9130-2DE4743521E1}" srcOrd="3" destOrd="0" presId="urn:microsoft.com/office/officeart/2005/8/layout/hProcess4"/>
    <dgm:cxn modelId="{FF0BB0D9-B4B3-4D27-9961-FBEF3D8500EF}" type="presParOf" srcId="{FD9EFDA8-CCBA-493D-91FE-4D55F0A68F10}" destId="{D8B8443F-7F73-4EC3-90AA-F9B185F7C52F}" srcOrd="4" destOrd="0" presId="urn:microsoft.com/office/officeart/2005/8/layout/hProcess4"/>
    <dgm:cxn modelId="{61DC76EE-8D9E-47F2-8620-4DCBEF80BE19}" type="presParOf" srcId="{88FC15BD-7832-4157-B27E-26868EE83DD8}" destId="{B2EBCA80-525B-4116-81BB-F4CD90BF6E5B}" srcOrd="3" destOrd="0" presId="urn:microsoft.com/office/officeart/2005/8/layout/hProcess4"/>
    <dgm:cxn modelId="{33ED97D9-9617-4247-9DD6-3C3FAB0F7A5C}" type="presParOf" srcId="{88FC15BD-7832-4157-B27E-26868EE83DD8}" destId="{2A4053CB-C6E7-44E2-8533-9BFBA0877781}" srcOrd="4" destOrd="0" presId="urn:microsoft.com/office/officeart/2005/8/layout/hProcess4"/>
    <dgm:cxn modelId="{A5E21991-DBBB-4857-868A-352FA3D281C7}" type="presParOf" srcId="{2A4053CB-C6E7-44E2-8533-9BFBA0877781}" destId="{E1D587D8-AB7D-4E27-8455-9618FFD5EDEE}" srcOrd="0" destOrd="0" presId="urn:microsoft.com/office/officeart/2005/8/layout/hProcess4"/>
    <dgm:cxn modelId="{E619585A-E3FE-498C-89BF-A40F844F4D31}" type="presParOf" srcId="{2A4053CB-C6E7-44E2-8533-9BFBA0877781}" destId="{3EA3A6F6-7788-4F40-81FC-2C611375A19B}" srcOrd="1" destOrd="0" presId="urn:microsoft.com/office/officeart/2005/8/layout/hProcess4"/>
    <dgm:cxn modelId="{70FBD180-AD62-4087-BFB0-E73EF065ED22}" type="presParOf" srcId="{2A4053CB-C6E7-44E2-8533-9BFBA0877781}" destId="{0466236F-A771-4131-9FE0-BD2DE94FAB46}" srcOrd="2" destOrd="0" presId="urn:microsoft.com/office/officeart/2005/8/layout/hProcess4"/>
    <dgm:cxn modelId="{ABC7D72B-E232-47B5-AE79-439176E4A875}" type="presParOf" srcId="{2A4053CB-C6E7-44E2-8533-9BFBA0877781}" destId="{1DBB4DC3-C57B-41AB-8DCE-7508BBBD357D}" srcOrd="3" destOrd="0" presId="urn:microsoft.com/office/officeart/2005/8/layout/hProcess4"/>
    <dgm:cxn modelId="{99E28868-7809-4D8E-AA64-5562348A298F}" type="presParOf" srcId="{2A4053CB-C6E7-44E2-8533-9BFBA0877781}" destId="{8D9D89CE-026E-4F20-85E7-1E0CF90BCA38}" srcOrd="4" destOrd="0" presId="urn:microsoft.com/office/officeart/2005/8/layout/h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90A767-7A9D-44C0-8AAF-CFA6CE56EB8C}" type="doc">
      <dgm:prSet loTypeId="urn:microsoft.com/office/officeart/2005/8/layout/cycle6" loCatId="cycle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es-EC"/>
        </a:p>
      </dgm:t>
    </dgm:pt>
    <dgm:pt modelId="{A9BE0A39-9AA4-4DAE-9CBC-DB37B0D08585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 fijan los precios mediante la oferta y demanda. 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F025C3-8B0A-419A-BA04-DE8DBCADDF46}" type="parTrans" cxnId="{D0CE162A-5433-4AA4-8A36-DF91ED9470E8}">
      <dgm:prSet/>
      <dgm:spPr/>
      <dgm:t>
        <a:bodyPr/>
        <a:lstStyle/>
        <a:p>
          <a:endParaRPr lang="es-EC"/>
        </a:p>
      </dgm:t>
    </dgm:pt>
    <dgm:pt modelId="{2A6E020B-EDB8-4B33-BFC5-C3CC6C10F52A}" type="sibTrans" cxnId="{D0CE162A-5433-4AA4-8A36-DF91ED9470E8}">
      <dgm:prSet/>
      <dgm:spPr/>
      <dgm:t>
        <a:bodyPr/>
        <a:lstStyle/>
        <a:p>
          <a:endParaRPr lang="es-EC"/>
        </a:p>
      </dgm:t>
    </dgm:pt>
    <dgm:pt modelId="{5158EBF2-82F7-4A56-B0E1-28D06124030D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exista perfecta información, que todos sepan lo mismo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0DB8623-330E-4176-A3CF-F4B269DC4AB9}" type="parTrans" cxnId="{F02A2C85-E5E1-4036-8F9C-B27F4699C31B}">
      <dgm:prSet/>
      <dgm:spPr/>
      <dgm:t>
        <a:bodyPr/>
        <a:lstStyle/>
        <a:p>
          <a:endParaRPr lang="es-EC"/>
        </a:p>
      </dgm:t>
    </dgm:pt>
    <dgm:pt modelId="{EEF5D010-555F-4146-89C5-FA0D5761F222}" type="sibTrans" cxnId="{F02A2C85-E5E1-4036-8F9C-B27F4699C31B}">
      <dgm:prSet/>
      <dgm:spPr/>
      <dgm:t>
        <a:bodyPr/>
        <a:lstStyle/>
        <a:p>
          <a:endParaRPr lang="es-EC"/>
        </a:p>
      </dgm:t>
    </dgm:pt>
    <dgm:pt modelId="{A4BAAEB8-26D6-49B3-8672-F2F63B21B68D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Los activos sean divisibles e indistinguibles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F1909DC-D749-4717-AE9E-32A6FFC5CC5B}" type="parTrans" cxnId="{CB40FFC8-F0BE-42E2-8DC9-076B93B0C04E}">
      <dgm:prSet/>
      <dgm:spPr/>
      <dgm:t>
        <a:bodyPr/>
        <a:lstStyle/>
        <a:p>
          <a:endParaRPr lang="es-EC"/>
        </a:p>
      </dgm:t>
    </dgm:pt>
    <dgm:pt modelId="{D346BF42-75D4-4EFA-80F0-CA52376AEF5A}" type="sibTrans" cxnId="{CB40FFC8-F0BE-42E2-8DC9-076B93B0C04E}">
      <dgm:prSet/>
      <dgm:spPr/>
      <dgm:t>
        <a:bodyPr/>
        <a:lstStyle/>
        <a:p>
          <a:endParaRPr lang="es-EC"/>
        </a:p>
      </dgm:t>
    </dgm:pt>
    <dgm:pt modelId="{4B1BBFFA-1A33-4AFF-9ECE-BB68C127C213}">
      <dgm:prSet phldrT="[Texto]"/>
      <dgm:spPr/>
      <dgm:t>
        <a:bodyPr/>
        <a:lstStyle/>
        <a:p>
          <a:r>
            <a:rPr lang="es-ES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no existan restricciones ni a la entrada ni a la salida del mercado financiero. </a:t>
          </a:r>
          <a:endParaRPr lang="es-EC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B393DBC-1BDC-4C1F-835A-F6F8F60A2244}" type="parTrans" cxnId="{E605C9A2-CB36-4FE7-98D1-4A58F66602B0}">
      <dgm:prSet/>
      <dgm:spPr/>
      <dgm:t>
        <a:bodyPr/>
        <a:lstStyle/>
        <a:p>
          <a:endParaRPr lang="es-EC"/>
        </a:p>
      </dgm:t>
    </dgm:pt>
    <dgm:pt modelId="{94BFFEAF-4B02-439A-A2A9-9D42F61B1880}" type="sibTrans" cxnId="{E605C9A2-CB36-4FE7-98D1-4A58F66602B0}">
      <dgm:prSet/>
      <dgm:spPr/>
      <dgm:t>
        <a:bodyPr/>
        <a:lstStyle/>
        <a:p>
          <a:endParaRPr lang="es-EC"/>
        </a:p>
      </dgm:t>
    </dgm:pt>
    <dgm:pt modelId="{5655CF44-AD33-4EF7-A4B9-13B0BA3B9EC4}" type="pres">
      <dgm:prSet presAssocID="{4D90A767-7A9D-44C0-8AAF-CFA6CE56EB8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8978E8C6-65EF-456E-8DAE-E9CC58AE1549}" type="pres">
      <dgm:prSet presAssocID="{A9BE0A39-9AA4-4DAE-9CBC-DB37B0D08585}" presName="node" presStyleLbl="node1" presStyleIdx="0" presStyleCnt="4" custScaleX="117856" custScaleY="97194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39B10C34-C693-4CEF-8350-E297A02DEE47}" type="pres">
      <dgm:prSet presAssocID="{A9BE0A39-9AA4-4DAE-9CBC-DB37B0D08585}" presName="spNode" presStyleCnt="0"/>
      <dgm:spPr/>
    </dgm:pt>
    <dgm:pt modelId="{B13F8F5C-9DBF-4993-84B0-ACC3448BE6A8}" type="pres">
      <dgm:prSet presAssocID="{2A6E020B-EDB8-4B33-BFC5-C3CC6C10F52A}" presName="sibTrans" presStyleLbl="sibTrans1D1" presStyleIdx="0" presStyleCnt="4"/>
      <dgm:spPr/>
      <dgm:t>
        <a:bodyPr/>
        <a:lstStyle/>
        <a:p>
          <a:endParaRPr lang="es-ES"/>
        </a:p>
      </dgm:t>
    </dgm:pt>
    <dgm:pt modelId="{9EF5495C-E0F7-413E-8655-32EA5756F894}" type="pres">
      <dgm:prSet presAssocID="{5158EBF2-82F7-4A56-B0E1-28D06124030D}" presName="node" presStyleLbl="node1" presStyleIdx="1" presStyleCnt="4" custScaleY="120746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FE20B206-C5E4-4C13-BC92-B256CD27CB60}" type="pres">
      <dgm:prSet presAssocID="{5158EBF2-82F7-4A56-B0E1-28D06124030D}" presName="spNode" presStyleCnt="0"/>
      <dgm:spPr/>
    </dgm:pt>
    <dgm:pt modelId="{482B5322-AFDE-4D1E-A286-A833F2280C21}" type="pres">
      <dgm:prSet presAssocID="{EEF5D010-555F-4146-89C5-FA0D5761F222}" presName="sibTrans" presStyleLbl="sibTrans1D1" presStyleIdx="1" presStyleCnt="4"/>
      <dgm:spPr/>
      <dgm:t>
        <a:bodyPr/>
        <a:lstStyle/>
        <a:p>
          <a:endParaRPr lang="es-ES"/>
        </a:p>
      </dgm:t>
    </dgm:pt>
    <dgm:pt modelId="{04B22BD1-5089-47E3-B2DB-10F45E503A9C}" type="pres">
      <dgm:prSet presAssocID="{A4BAAEB8-26D6-49B3-8672-F2F63B21B68D}" presName="node" presStyleLbl="node1" presStyleIdx="2" presStyleCnt="4" custScaleX="117353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16DCA979-9C00-496F-A95E-40BE5F7C1F0D}" type="pres">
      <dgm:prSet presAssocID="{A4BAAEB8-26D6-49B3-8672-F2F63B21B68D}" presName="spNode" presStyleCnt="0"/>
      <dgm:spPr/>
    </dgm:pt>
    <dgm:pt modelId="{EA5D0551-6352-4303-9174-240C8EF1FC06}" type="pres">
      <dgm:prSet presAssocID="{D346BF42-75D4-4EFA-80F0-CA52376AEF5A}" presName="sibTrans" presStyleLbl="sibTrans1D1" presStyleIdx="2" presStyleCnt="4"/>
      <dgm:spPr/>
      <dgm:t>
        <a:bodyPr/>
        <a:lstStyle/>
        <a:p>
          <a:endParaRPr lang="es-ES"/>
        </a:p>
      </dgm:t>
    </dgm:pt>
    <dgm:pt modelId="{6F6026EE-189A-42A3-8675-AAB25B1D689A}" type="pres">
      <dgm:prSet presAssocID="{4B1BBFFA-1A33-4AFF-9ECE-BB68C127C213}" presName="node" presStyleLbl="node1" presStyleIdx="3" presStyleCnt="4" custScaleY="134119">
        <dgm:presLayoutVars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0298EAA-2BAA-45BE-95CE-02277C7DFF1B}" type="pres">
      <dgm:prSet presAssocID="{4B1BBFFA-1A33-4AFF-9ECE-BB68C127C213}" presName="spNode" presStyleCnt="0"/>
      <dgm:spPr/>
    </dgm:pt>
    <dgm:pt modelId="{3F7CBAB8-AF0F-4A1B-948C-D0CD6CBD8B9F}" type="pres">
      <dgm:prSet presAssocID="{94BFFEAF-4B02-439A-A2A9-9D42F61B1880}" presName="sibTrans" presStyleLbl="sibTrans1D1" presStyleIdx="3" presStyleCnt="4"/>
      <dgm:spPr/>
      <dgm:t>
        <a:bodyPr/>
        <a:lstStyle/>
        <a:p>
          <a:endParaRPr lang="es-ES"/>
        </a:p>
      </dgm:t>
    </dgm:pt>
  </dgm:ptLst>
  <dgm:cxnLst>
    <dgm:cxn modelId="{D0CE162A-5433-4AA4-8A36-DF91ED9470E8}" srcId="{4D90A767-7A9D-44C0-8AAF-CFA6CE56EB8C}" destId="{A9BE0A39-9AA4-4DAE-9CBC-DB37B0D08585}" srcOrd="0" destOrd="0" parTransId="{A5F025C3-8B0A-419A-BA04-DE8DBCADDF46}" sibTransId="{2A6E020B-EDB8-4B33-BFC5-C3CC6C10F52A}"/>
    <dgm:cxn modelId="{954015C1-DD4A-4B52-8344-27DBA00142F5}" type="presOf" srcId="{A9BE0A39-9AA4-4DAE-9CBC-DB37B0D08585}" destId="{8978E8C6-65EF-456E-8DAE-E9CC58AE1549}" srcOrd="0" destOrd="0" presId="urn:microsoft.com/office/officeart/2005/8/layout/cycle6"/>
    <dgm:cxn modelId="{F02A2C85-E5E1-4036-8F9C-B27F4699C31B}" srcId="{4D90A767-7A9D-44C0-8AAF-CFA6CE56EB8C}" destId="{5158EBF2-82F7-4A56-B0E1-28D06124030D}" srcOrd="1" destOrd="0" parTransId="{60DB8623-330E-4176-A3CF-F4B269DC4AB9}" sibTransId="{EEF5D010-555F-4146-89C5-FA0D5761F222}"/>
    <dgm:cxn modelId="{CC324026-2E13-4ED9-BB3A-A2503BFE54A9}" type="presOf" srcId="{4D90A767-7A9D-44C0-8AAF-CFA6CE56EB8C}" destId="{5655CF44-AD33-4EF7-A4B9-13B0BA3B9EC4}" srcOrd="0" destOrd="0" presId="urn:microsoft.com/office/officeart/2005/8/layout/cycle6"/>
    <dgm:cxn modelId="{912BCE12-A980-4FA6-A158-6E9E318303A8}" type="presOf" srcId="{A4BAAEB8-26D6-49B3-8672-F2F63B21B68D}" destId="{04B22BD1-5089-47E3-B2DB-10F45E503A9C}" srcOrd="0" destOrd="0" presId="urn:microsoft.com/office/officeart/2005/8/layout/cycle6"/>
    <dgm:cxn modelId="{EDFA03B1-985E-4432-B706-675DEA55E3A2}" type="presOf" srcId="{94BFFEAF-4B02-439A-A2A9-9D42F61B1880}" destId="{3F7CBAB8-AF0F-4A1B-948C-D0CD6CBD8B9F}" srcOrd="0" destOrd="0" presId="urn:microsoft.com/office/officeart/2005/8/layout/cycle6"/>
    <dgm:cxn modelId="{CB40FFC8-F0BE-42E2-8DC9-076B93B0C04E}" srcId="{4D90A767-7A9D-44C0-8AAF-CFA6CE56EB8C}" destId="{A4BAAEB8-26D6-49B3-8672-F2F63B21B68D}" srcOrd="2" destOrd="0" parTransId="{AF1909DC-D749-4717-AE9E-32A6FFC5CC5B}" sibTransId="{D346BF42-75D4-4EFA-80F0-CA52376AEF5A}"/>
    <dgm:cxn modelId="{1682A709-C32F-4C15-89A3-6BAC102CAD57}" type="presOf" srcId="{D346BF42-75D4-4EFA-80F0-CA52376AEF5A}" destId="{EA5D0551-6352-4303-9174-240C8EF1FC06}" srcOrd="0" destOrd="0" presId="urn:microsoft.com/office/officeart/2005/8/layout/cycle6"/>
    <dgm:cxn modelId="{FFBB73A7-98A6-4AE8-BC18-9B2B0C829566}" type="presOf" srcId="{5158EBF2-82F7-4A56-B0E1-28D06124030D}" destId="{9EF5495C-E0F7-413E-8655-32EA5756F894}" srcOrd="0" destOrd="0" presId="urn:microsoft.com/office/officeart/2005/8/layout/cycle6"/>
    <dgm:cxn modelId="{EC72BE0E-3B67-4D97-853B-B914D8837BC8}" type="presOf" srcId="{4B1BBFFA-1A33-4AFF-9ECE-BB68C127C213}" destId="{6F6026EE-189A-42A3-8675-AAB25B1D689A}" srcOrd="0" destOrd="0" presId="urn:microsoft.com/office/officeart/2005/8/layout/cycle6"/>
    <dgm:cxn modelId="{E605C9A2-CB36-4FE7-98D1-4A58F66602B0}" srcId="{4D90A767-7A9D-44C0-8AAF-CFA6CE56EB8C}" destId="{4B1BBFFA-1A33-4AFF-9ECE-BB68C127C213}" srcOrd="3" destOrd="0" parTransId="{6B393DBC-1BDC-4C1F-835A-F6F8F60A2244}" sibTransId="{94BFFEAF-4B02-439A-A2A9-9D42F61B1880}"/>
    <dgm:cxn modelId="{6FA0C10C-577D-4B4B-A5E2-022C4253854D}" type="presOf" srcId="{EEF5D010-555F-4146-89C5-FA0D5761F222}" destId="{482B5322-AFDE-4D1E-A286-A833F2280C21}" srcOrd="0" destOrd="0" presId="urn:microsoft.com/office/officeart/2005/8/layout/cycle6"/>
    <dgm:cxn modelId="{647F19CF-1B7A-4E14-AD08-EDE89BC3E919}" type="presOf" srcId="{2A6E020B-EDB8-4B33-BFC5-C3CC6C10F52A}" destId="{B13F8F5C-9DBF-4993-84B0-ACC3448BE6A8}" srcOrd="0" destOrd="0" presId="urn:microsoft.com/office/officeart/2005/8/layout/cycle6"/>
    <dgm:cxn modelId="{99FBBC80-6E7B-414E-BF54-AB2DC6418419}" type="presParOf" srcId="{5655CF44-AD33-4EF7-A4B9-13B0BA3B9EC4}" destId="{8978E8C6-65EF-456E-8DAE-E9CC58AE1549}" srcOrd="0" destOrd="0" presId="urn:microsoft.com/office/officeart/2005/8/layout/cycle6"/>
    <dgm:cxn modelId="{D56AD87D-0C5B-4554-A86A-0A58A5A30BB6}" type="presParOf" srcId="{5655CF44-AD33-4EF7-A4B9-13B0BA3B9EC4}" destId="{39B10C34-C693-4CEF-8350-E297A02DEE47}" srcOrd="1" destOrd="0" presId="urn:microsoft.com/office/officeart/2005/8/layout/cycle6"/>
    <dgm:cxn modelId="{D3BE9B83-5700-4BC1-98AA-A16B9FF5F21E}" type="presParOf" srcId="{5655CF44-AD33-4EF7-A4B9-13B0BA3B9EC4}" destId="{B13F8F5C-9DBF-4993-84B0-ACC3448BE6A8}" srcOrd="2" destOrd="0" presId="urn:microsoft.com/office/officeart/2005/8/layout/cycle6"/>
    <dgm:cxn modelId="{D357A492-2182-4B67-A24C-A07311F423F3}" type="presParOf" srcId="{5655CF44-AD33-4EF7-A4B9-13B0BA3B9EC4}" destId="{9EF5495C-E0F7-413E-8655-32EA5756F894}" srcOrd="3" destOrd="0" presId="urn:microsoft.com/office/officeart/2005/8/layout/cycle6"/>
    <dgm:cxn modelId="{FDEE4D29-2BA9-45A3-B6E1-864385D0D906}" type="presParOf" srcId="{5655CF44-AD33-4EF7-A4B9-13B0BA3B9EC4}" destId="{FE20B206-C5E4-4C13-BC92-B256CD27CB60}" srcOrd="4" destOrd="0" presId="urn:microsoft.com/office/officeart/2005/8/layout/cycle6"/>
    <dgm:cxn modelId="{CEC7E012-0F81-4997-B572-838B1F43D27E}" type="presParOf" srcId="{5655CF44-AD33-4EF7-A4B9-13B0BA3B9EC4}" destId="{482B5322-AFDE-4D1E-A286-A833F2280C21}" srcOrd="5" destOrd="0" presId="urn:microsoft.com/office/officeart/2005/8/layout/cycle6"/>
    <dgm:cxn modelId="{DC1148E1-4997-4D69-8159-30CC3BBC7D4B}" type="presParOf" srcId="{5655CF44-AD33-4EF7-A4B9-13B0BA3B9EC4}" destId="{04B22BD1-5089-47E3-B2DB-10F45E503A9C}" srcOrd="6" destOrd="0" presId="urn:microsoft.com/office/officeart/2005/8/layout/cycle6"/>
    <dgm:cxn modelId="{D68FDA35-4B58-4E4D-A135-1DA0AA07D985}" type="presParOf" srcId="{5655CF44-AD33-4EF7-A4B9-13B0BA3B9EC4}" destId="{16DCA979-9C00-496F-A95E-40BE5F7C1F0D}" srcOrd="7" destOrd="0" presId="urn:microsoft.com/office/officeart/2005/8/layout/cycle6"/>
    <dgm:cxn modelId="{2ACD5127-E992-4DF6-838B-E1BC59E5E7AD}" type="presParOf" srcId="{5655CF44-AD33-4EF7-A4B9-13B0BA3B9EC4}" destId="{EA5D0551-6352-4303-9174-240C8EF1FC06}" srcOrd="8" destOrd="0" presId="urn:microsoft.com/office/officeart/2005/8/layout/cycle6"/>
    <dgm:cxn modelId="{2849558A-7A39-47AE-97F2-9B230AFE597A}" type="presParOf" srcId="{5655CF44-AD33-4EF7-A4B9-13B0BA3B9EC4}" destId="{6F6026EE-189A-42A3-8675-AAB25B1D689A}" srcOrd="9" destOrd="0" presId="urn:microsoft.com/office/officeart/2005/8/layout/cycle6"/>
    <dgm:cxn modelId="{669E0DBE-C511-4C03-9BEB-587AC86CB1C8}" type="presParOf" srcId="{5655CF44-AD33-4EF7-A4B9-13B0BA3B9EC4}" destId="{70298EAA-2BAA-45BE-95CE-02277C7DFF1B}" srcOrd="10" destOrd="0" presId="urn:microsoft.com/office/officeart/2005/8/layout/cycle6"/>
    <dgm:cxn modelId="{E4151AAF-915C-49BE-BE37-2E1507B83C72}" type="presParOf" srcId="{5655CF44-AD33-4EF7-A4B9-13B0BA3B9EC4}" destId="{3F7CBAB8-AF0F-4A1B-948C-D0CD6CBD8B9F}" srcOrd="11" destOrd="0" presId="urn:microsoft.com/office/officeart/2005/8/layout/cycle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INDIRECTOS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DIRECTOS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la forma de funcionamiento de los mercados se puede distinguir entre: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8A28053F-2933-457F-92AC-5EC83F489359}" type="presOf" srcId="{67338A2D-6704-4FC9-B482-3E0555F0C736}" destId="{92C0D0DE-A989-498B-9732-A76E47310FD3}" srcOrd="0" destOrd="0" presId="urn:microsoft.com/office/officeart/2005/8/layout/pyramid1"/>
    <dgm:cxn modelId="{0F5630E2-E1DB-4383-A9DA-02022558E6C8}" type="presOf" srcId="{3E10F076-25B7-493B-956B-0186412D1EE6}" destId="{DF2CC437-D4F3-402F-B327-469BA1957285}" srcOrd="0" destOrd="0" presId="urn:microsoft.com/office/officeart/2005/8/layout/pyramid1"/>
    <dgm:cxn modelId="{90AF373D-A381-49F3-A6E1-34BD4568EE61}" type="presOf" srcId="{67338A2D-6704-4FC9-B482-3E0555F0C736}" destId="{8D0C41CE-0345-4D60-B645-5E57D5896C72}" srcOrd="1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A7CFCB14-8928-4B01-82D8-3A6EFFD5D751}" type="presOf" srcId="{950E4C3B-74B7-4132-8A8A-8069160C10DA}" destId="{6F4A5045-149C-4566-9A9C-14758B0879BA}" srcOrd="0" destOrd="0" presId="urn:microsoft.com/office/officeart/2005/8/layout/pyramid1"/>
    <dgm:cxn modelId="{5D766DF9-84FC-4442-AD82-3246A086AA14}" type="presOf" srcId="{3E10F076-25B7-493B-956B-0186412D1EE6}" destId="{5A274752-0BA9-4528-93B4-23E0C221872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61354B20-AD4F-4667-84E0-10C8907CCC83}" type="presOf" srcId="{65A3855D-8895-4466-BD96-616F85B4F2B4}" destId="{AC292FEC-3B65-46D0-B96A-795749180311}" srcOrd="0" destOrd="0" presId="urn:microsoft.com/office/officeart/2005/8/layout/pyramid1"/>
    <dgm:cxn modelId="{52E6550E-8636-4B6C-BA37-68714294704E}" type="presOf" srcId="{65A3855D-8895-4466-BD96-616F85B4F2B4}" destId="{7D9DF6C7-6826-443B-B4AA-F241B19B1F85}" srcOrd="1" destOrd="0" presId="urn:microsoft.com/office/officeart/2005/8/layout/pyramid1"/>
    <dgm:cxn modelId="{473CFEC2-96D1-4288-B9D2-529793129FEE}" type="presParOf" srcId="{6F4A5045-149C-4566-9A9C-14758B0879BA}" destId="{7DE3F239-AC4B-4847-9AA7-77D181EFE841}" srcOrd="0" destOrd="0" presId="urn:microsoft.com/office/officeart/2005/8/layout/pyramid1"/>
    <dgm:cxn modelId="{290B5ACA-4C19-417B-AF57-87864C7F80AA}" type="presParOf" srcId="{7DE3F239-AC4B-4847-9AA7-77D181EFE841}" destId="{92C0D0DE-A989-498B-9732-A76E47310FD3}" srcOrd="0" destOrd="0" presId="urn:microsoft.com/office/officeart/2005/8/layout/pyramid1"/>
    <dgm:cxn modelId="{8BF7A640-1361-4BC1-8D3C-998209B5D68B}" type="presParOf" srcId="{7DE3F239-AC4B-4847-9AA7-77D181EFE841}" destId="{8D0C41CE-0345-4D60-B645-5E57D5896C72}" srcOrd="1" destOrd="0" presId="urn:microsoft.com/office/officeart/2005/8/layout/pyramid1"/>
    <dgm:cxn modelId="{4E1699F4-A445-4B83-809C-AAAC804016B6}" type="presParOf" srcId="{6F4A5045-149C-4566-9A9C-14758B0879BA}" destId="{2899C52F-B9B3-4720-9A0E-1CE8661F1211}" srcOrd="1" destOrd="0" presId="urn:microsoft.com/office/officeart/2005/8/layout/pyramid1"/>
    <dgm:cxn modelId="{2FEC09A9-DBDF-4A78-80A5-DF7D7CA0FD07}" type="presParOf" srcId="{2899C52F-B9B3-4720-9A0E-1CE8661F1211}" destId="{AC292FEC-3B65-46D0-B96A-795749180311}" srcOrd="0" destOrd="0" presId="urn:microsoft.com/office/officeart/2005/8/layout/pyramid1"/>
    <dgm:cxn modelId="{70411B35-0DBD-4334-AD75-D702270D210B}" type="presParOf" srcId="{2899C52F-B9B3-4720-9A0E-1CE8661F1211}" destId="{7D9DF6C7-6826-443B-B4AA-F241B19B1F85}" srcOrd="1" destOrd="0" presId="urn:microsoft.com/office/officeart/2005/8/layout/pyramid1"/>
    <dgm:cxn modelId="{99A172C8-2C27-4E60-8C58-7F9AAAD12A26}" type="presParOf" srcId="{6F4A5045-149C-4566-9A9C-14758B0879BA}" destId="{82954C19-44CF-4AFF-9A5D-CF7CE63BDF13}" srcOrd="2" destOrd="0" presId="urn:microsoft.com/office/officeart/2005/8/layout/pyramid1"/>
    <dgm:cxn modelId="{3280FB89-B885-43A3-BA1E-116CAF51E273}" type="presParOf" srcId="{82954C19-44CF-4AFF-9A5D-CF7CE63BDF13}" destId="{DF2CC437-D4F3-402F-B327-469BA1957285}" srcOrd="0" destOrd="0" presId="urn:microsoft.com/office/officeart/2005/8/layout/pyramid1"/>
    <dgm:cxn modelId="{825CB66F-A646-4A96-A41E-DF2E3A4A0D23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REGULADOS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LIBRES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la facilidad de ingreso y salida del mercado: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37E6561D-FDF4-45A8-93A3-925BFE39DE16}" type="presOf" srcId="{67338A2D-6704-4FC9-B482-3E0555F0C736}" destId="{92C0D0DE-A989-498B-9732-A76E47310FD3}" srcOrd="0" destOrd="0" presId="urn:microsoft.com/office/officeart/2005/8/layout/pyramid1"/>
    <dgm:cxn modelId="{F17F62C8-9772-4E12-A0AF-2A77705366B3}" type="presOf" srcId="{65A3855D-8895-4466-BD96-616F85B4F2B4}" destId="{7D9DF6C7-6826-443B-B4AA-F241B19B1F85}" srcOrd="1" destOrd="0" presId="urn:microsoft.com/office/officeart/2005/8/layout/pyramid1"/>
    <dgm:cxn modelId="{2359F29C-E9DD-49F5-AA8B-A4CBE46E6D3E}" type="presOf" srcId="{65A3855D-8895-4466-BD96-616F85B4F2B4}" destId="{AC292FEC-3B65-46D0-B96A-795749180311}" srcOrd="0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BEF3C656-4108-4206-B385-9D6FB8308660}" type="presOf" srcId="{3E10F076-25B7-493B-956B-0186412D1EE6}" destId="{5A274752-0BA9-4528-93B4-23E0C2218722}" srcOrd="1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83608825-6827-47A9-8D72-106145C6B405}" type="presOf" srcId="{3E10F076-25B7-493B-956B-0186412D1EE6}" destId="{DF2CC437-D4F3-402F-B327-469BA1957285}" srcOrd="0" destOrd="0" presId="urn:microsoft.com/office/officeart/2005/8/layout/pyramid1"/>
    <dgm:cxn modelId="{C108D3F1-D1D5-403C-816E-795C45DB11C8}" type="presOf" srcId="{950E4C3B-74B7-4132-8A8A-8069160C10DA}" destId="{6F4A5045-149C-4566-9A9C-14758B0879BA}" srcOrd="0" destOrd="0" presId="urn:microsoft.com/office/officeart/2005/8/layout/pyramid1"/>
    <dgm:cxn modelId="{D839A29C-3D53-4CA3-B7E5-F773BA24354E}" type="presOf" srcId="{67338A2D-6704-4FC9-B482-3E0555F0C736}" destId="{8D0C41CE-0345-4D60-B645-5E57D5896C72}" srcOrd="1" destOrd="0" presId="urn:microsoft.com/office/officeart/2005/8/layout/pyramid1"/>
    <dgm:cxn modelId="{0402BA2A-B73E-4C69-B094-6E0B855BE72A}" type="presParOf" srcId="{6F4A5045-149C-4566-9A9C-14758B0879BA}" destId="{7DE3F239-AC4B-4847-9AA7-77D181EFE841}" srcOrd="0" destOrd="0" presId="urn:microsoft.com/office/officeart/2005/8/layout/pyramid1"/>
    <dgm:cxn modelId="{45D66E29-3E68-4BB7-9C86-801D7EE1567C}" type="presParOf" srcId="{7DE3F239-AC4B-4847-9AA7-77D181EFE841}" destId="{92C0D0DE-A989-498B-9732-A76E47310FD3}" srcOrd="0" destOrd="0" presId="urn:microsoft.com/office/officeart/2005/8/layout/pyramid1"/>
    <dgm:cxn modelId="{1E3294C7-E379-45D4-B647-E1F453F81E70}" type="presParOf" srcId="{7DE3F239-AC4B-4847-9AA7-77D181EFE841}" destId="{8D0C41CE-0345-4D60-B645-5E57D5896C72}" srcOrd="1" destOrd="0" presId="urn:microsoft.com/office/officeart/2005/8/layout/pyramid1"/>
    <dgm:cxn modelId="{75E4E7E0-BDA4-4A72-AD61-EA522DC25C14}" type="presParOf" srcId="{6F4A5045-149C-4566-9A9C-14758B0879BA}" destId="{2899C52F-B9B3-4720-9A0E-1CE8661F1211}" srcOrd="1" destOrd="0" presId="urn:microsoft.com/office/officeart/2005/8/layout/pyramid1"/>
    <dgm:cxn modelId="{F00112ED-CD43-4364-B9D0-36F6DA208E09}" type="presParOf" srcId="{2899C52F-B9B3-4720-9A0E-1CE8661F1211}" destId="{AC292FEC-3B65-46D0-B96A-795749180311}" srcOrd="0" destOrd="0" presId="urn:microsoft.com/office/officeart/2005/8/layout/pyramid1"/>
    <dgm:cxn modelId="{BC77B0FD-095D-425A-A5EA-020BFAEF40E6}" type="presParOf" srcId="{2899C52F-B9B3-4720-9A0E-1CE8661F1211}" destId="{7D9DF6C7-6826-443B-B4AA-F241B19B1F85}" srcOrd="1" destOrd="0" presId="urn:microsoft.com/office/officeart/2005/8/layout/pyramid1"/>
    <dgm:cxn modelId="{11038B42-921A-432F-BD0B-10C121EBC1D0}" type="presParOf" srcId="{6F4A5045-149C-4566-9A9C-14758B0879BA}" destId="{82954C19-44CF-4AFF-9A5D-CF7CE63BDF13}" srcOrd="2" destOrd="0" presId="urn:microsoft.com/office/officeart/2005/8/layout/pyramid1"/>
    <dgm:cxn modelId="{7B8A911D-2B67-48A6-AE48-CF584856AE21}" type="presParOf" srcId="{82954C19-44CF-4AFF-9A5D-CF7CE63BDF13}" destId="{DF2CC437-D4F3-402F-B327-469BA1957285}" srcOrd="0" destOrd="0" presId="urn:microsoft.com/office/officeart/2005/8/layout/pyramid1"/>
    <dgm:cxn modelId="{078CAE33-BD13-4D61-99B6-DD5B53FA0C12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dirty="0" smtClean="0"/>
            <a:t>NO INSCRITOS</a:t>
          </a:r>
          <a:endParaRPr lang="es-EC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ORGANIZADOS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/>
      <dgm:spPr/>
      <dgm:t>
        <a:bodyPr/>
        <a:lstStyle/>
        <a:p>
          <a:r>
            <a:rPr lang="es-ES" dirty="0" smtClean="0"/>
            <a:t>Según el grado de formalización se puede distinguir entre</a:t>
          </a:r>
          <a:r>
            <a:rPr lang="es-ES" b="1" dirty="0" smtClean="0"/>
            <a:t>: </a:t>
          </a:r>
          <a:endParaRPr lang="es-EC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D003FC5D-270A-49E9-AEB1-9A4E7CA4C2DD}" type="presOf" srcId="{950E4C3B-74B7-4132-8A8A-8069160C10DA}" destId="{6F4A5045-149C-4566-9A9C-14758B0879BA}" srcOrd="0" destOrd="0" presId="urn:microsoft.com/office/officeart/2005/8/layout/pyramid1"/>
    <dgm:cxn modelId="{1624BDEB-70B8-4262-95A2-9B214EDD0BAC}" type="presOf" srcId="{65A3855D-8895-4466-BD96-616F85B4F2B4}" destId="{7D9DF6C7-6826-443B-B4AA-F241B19B1F85}" srcOrd="1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196B00E7-9278-49B5-A421-2FF428F0E3A9}" type="presOf" srcId="{67338A2D-6704-4FC9-B482-3E0555F0C736}" destId="{92C0D0DE-A989-498B-9732-A76E47310FD3}" srcOrd="0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67BC9255-F701-45CB-8ED5-24AC608942EE}" type="presOf" srcId="{67338A2D-6704-4FC9-B482-3E0555F0C736}" destId="{8D0C41CE-0345-4D60-B645-5E57D5896C72}" srcOrd="1" destOrd="0" presId="urn:microsoft.com/office/officeart/2005/8/layout/pyramid1"/>
    <dgm:cxn modelId="{B8F6D383-68BE-49DA-ACB7-F231D0D35B62}" type="presOf" srcId="{3E10F076-25B7-493B-956B-0186412D1EE6}" destId="{5A274752-0BA9-4528-93B4-23E0C221872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78DA0B3F-74B8-4BEE-AE5D-8B80ADDBC6FB}" type="presOf" srcId="{65A3855D-8895-4466-BD96-616F85B4F2B4}" destId="{AC292FEC-3B65-46D0-B96A-795749180311}" srcOrd="0" destOrd="0" presId="urn:microsoft.com/office/officeart/2005/8/layout/pyramid1"/>
    <dgm:cxn modelId="{7745A484-06A4-4CAF-86A6-4EBAA69D542C}" type="presOf" srcId="{3E10F076-25B7-493B-956B-0186412D1EE6}" destId="{DF2CC437-D4F3-402F-B327-469BA1957285}" srcOrd="0" destOrd="0" presId="urn:microsoft.com/office/officeart/2005/8/layout/pyramid1"/>
    <dgm:cxn modelId="{EF169FA8-327D-4EAC-95A8-CE17CA0B4612}" type="presParOf" srcId="{6F4A5045-149C-4566-9A9C-14758B0879BA}" destId="{7DE3F239-AC4B-4847-9AA7-77D181EFE841}" srcOrd="0" destOrd="0" presId="urn:microsoft.com/office/officeart/2005/8/layout/pyramid1"/>
    <dgm:cxn modelId="{D4E6DB58-C624-49BC-8491-95AA577AC8BB}" type="presParOf" srcId="{7DE3F239-AC4B-4847-9AA7-77D181EFE841}" destId="{92C0D0DE-A989-498B-9732-A76E47310FD3}" srcOrd="0" destOrd="0" presId="urn:microsoft.com/office/officeart/2005/8/layout/pyramid1"/>
    <dgm:cxn modelId="{45702D24-4D65-46BC-BA79-841E1A1D6641}" type="presParOf" srcId="{7DE3F239-AC4B-4847-9AA7-77D181EFE841}" destId="{8D0C41CE-0345-4D60-B645-5E57D5896C72}" srcOrd="1" destOrd="0" presId="urn:microsoft.com/office/officeart/2005/8/layout/pyramid1"/>
    <dgm:cxn modelId="{0EF21045-AF29-49F1-9A7F-5F535CF37CA8}" type="presParOf" srcId="{6F4A5045-149C-4566-9A9C-14758B0879BA}" destId="{2899C52F-B9B3-4720-9A0E-1CE8661F1211}" srcOrd="1" destOrd="0" presId="urn:microsoft.com/office/officeart/2005/8/layout/pyramid1"/>
    <dgm:cxn modelId="{9E223AC3-A7DC-495C-A8FF-54537B7B3FE5}" type="presParOf" srcId="{2899C52F-B9B3-4720-9A0E-1CE8661F1211}" destId="{AC292FEC-3B65-46D0-B96A-795749180311}" srcOrd="0" destOrd="0" presId="urn:microsoft.com/office/officeart/2005/8/layout/pyramid1"/>
    <dgm:cxn modelId="{B162FA01-84D3-43AD-9865-9EBA6B35B255}" type="presParOf" srcId="{2899C52F-B9B3-4720-9A0E-1CE8661F1211}" destId="{7D9DF6C7-6826-443B-B4AA-F241B19B1F85}" srcOrd="1" destOrd="0" presId="urn:microsoft.com/office/officeart/2005/8/layout/pyramid1"/>
    <dgm:cxn modelId="{64774606-8527-46D8-BAB6-C0FAE1992BDC}" type="presParOf" srcId="{6F4A5045-149C-4566-9A9C-14758B0879BA}" destId="{82954C19-44CF-4AFF-9A5D-CF7CE63BDF13}" srcOrd="2" destOrd="0" presId="urn:microsoft.com/office/officeart/2005/8/layout/pyramid1"/>
    <dgm:cxn modelId="{34A57B9C-7825-4378-906A-F5D5DF71E903}" type="presParOf" srcId="{82954C19-44CF-4AFF-9A5D-CF7CE63BDF13}" destId="{DF2CC437-D4F3-402F-B327-469BA1957285}" srcOrd="0" destOrd="0" presId="urn:microsoft.com/office/officeart/2005/8/layout/pyramid1"/>
    <dgm:cxn modelId="{EB618D49-6DD4-47B6-B0F5-08C82174A7D7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 custT="1"/>
      <dgm:spPr/>
      <dgm:t>
        <a:bodyPr/>
        <a:lstStyle/>
        <a:p>
          <a:endParaRPr lang="es-EC" sz="1700" dirty="0" smtClean="0"/>
        </a:p>
        <a:p>
          <a:endParaRPr lang="es-EC" sz="1700" dirty="0" smtClean="0"/>
        </a:p>
        <a:p>
          <a:endParaRPr lang="es-EC" sz="1700" dirty="0" smtClean="0"/>
        </a:p>
        <a:p>
          <a:r>
            <a:rPr lang="es-EC" sz="1600" dirty="0" smtClean="0"/>
            <a:t>SECUNDARIOS</a:t>
          </a:r>
          <a:endParaRPr lang="es-EC" sz="1600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PRIMARIOS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 custT="1"/>
      <dgm:spPr/>
      <dgm:t>
        <a:bodyPr/>
        <a:lstStyle/>
        <a:p>
          <a:r>
            <a:rPr lang="es-EC" sz="2400" dirty="0" smtClean="0"/>
            <a:t>Según la fase de negociación en la que se encuentre los activos financieros se puede distinguir entre: </a:t>
          </a:r>
          <a:endParaRPr lang="es-EC" sz="2400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F0290216-C138-4C4E-938E-3AF369B4ABA8}" type="presOf" srcId="{67338A2D-6704-4FC9-B482-3E0555F0C736}" destId="{92C0D0DE-A989-498B-9732-A76E47310FD3}" srcOrd="0" destOrd="0" presId="urn:microsoft.com/office/officeart/2005/8/layout/pyramid1"/>
    <dgm:cxn modelId="{0208EF7B-9A9E-41A9-A9B3-89BB0C538A78}" type="presOf" srcId="{950E4C3B-74B7-4132-8A8A-8069160C10DA}" destId="{6F4A5045-149C-4566-9A9C-14758B0879BA}" srcOrd="0" destOrd="0" presId="urn:microsoft.com/office/officeart/2005/8/layout/pyramid1"/>
    <dgm:cxn modelId="{1C599BBA-DE81-4176-81AD-178C0BD17E0F}" type="presOf" srcId="{67338A2D-6704-4FC9-B482-3E0555F0C736}" destId="{8D0C41CE-0345-4D60-B645-5E57D5896C72}" srcOrd="1" destOrd="0" presId="urn:microsoft.com/office/officeart/2005/8/layout/pyramid1"/>
    <dgm:cxn modelId="{2ACAFB5F-03B4-4247-B6EB-9D51C42D1CF7}" type="presOf" srcId="{65A3855D-8895-4466-BD96-616F85B4F2B4}" destId="{AC292FEC-3B65-46D0-B96A-795749180311}" srcOrd="0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9F18AD15-603A-4B0F-8714-B73A3D7BE494}" type="presOf" srcId="{65A3855D-8895-4466-BD96-616F85B4F2B4}" destId="{7D9DF6C7-6826-443B-B4AA-F241B19B1F85}" srcOrd="1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B7D64D8E-87B1-4A93-837F-2A173F41A46B}" type="presOf" srcId="{3E10F076-25B7-493B-956B-0186412D1EE6}" destId="{DF2CC437-D4F3-402F-B327-469BA1957285}" srcOrd="0" destOrd="0" presId="urn:microsoft.com/office/officeart/2005/8/layout/pyramid1"/>
    <dgm:cxn modelId="{A9F61900-4185-4862-A7C3-993A289927FA}" type="presOf" srcId="{3E10F076-25B7-493B-956B-0186412D1EE6}" destId="{5A274752-0BA9-4528-93B4-23E0C2218722}" srcOrd="1" destOrd="0" presId="urn:microsoft.com/office/officeart/2005/8/layout/pyramid1"/>
    <dgm:cxn modelId="{37452A32-1833-40F4-9DAD-DD374024EBCD}" type="presParOf" srcId="{6F4A5045-149C-4566-9A9C-14758B0879BA}" destId="{7DE3F239-AC4B-4847-9AA7-77D181EFE841}" srcOrd="0" destOrd="0" presId="urn:microsoft.com/office/officeart/2005/8/layout/pyramid1"/>
    <dgm:cxn modelId="{478C0810-2494-4B95-A28C-E8A81038AD4B}" type="presParOf" srcId="{7DE3F239-AC4B-4847-9AA7-77D181EFE841}" destId="{92C0D0DE-A989-498B-9732-A76E47310FD3}" srcOrd="0" destOrd="0" presId="urn:microsoft.com/office/officeart/2005/8/layout/pyramid1"/>
    <dgm:cxn modelId="{31524B6C-AF1F-406B-BBDF-BE11BA41D1E6}" type="presParOf" srcId="{7DE3F239-AC4B-4847-9AA7-77D181EFE841}" destId="{8D0C41CE-0345-4D60-B645-5E57D5896C72}" srcOrd="1" destOrd="0" presId="urn:microsoft.com/office/officeart/2005/8/layout/pyramid1"/>
    <dgm:cxn modelId="{A584BE73-5572-4228-8770-8C39777A3E9C}" type="presParOf" srcId="{6F4A5045-149C-4566-9A9C-14758B0879BA}" destId="{2899C52F-B9B3-4720-9A0E-1CE8661F1211}" srcOrd="1" destOrd="0" presId="urn:microsoft.com/office/officeart/2005/8/layout/pyramid1"/>
    <dgm:cxn modelId="{23BE8D9A-C6AD-4DF8-978F-323FF044B9CB}" type="presParOf" srcId="{2899C52F-B9B3-4720-9A0E-1CE8661F1211}" destId="{AC292FEC-3B65-46D0-B96A-795749180311}" srcOrd="0" destOrd="0" presId="urn:microsoft.com/office/officeart/2005/8/layout/pyramid1"/>
    <dgm:cxn modelId="{67436ACE-6465-4B12-8640-A9C43EF4FACE}" type="presParOf" srcId="{2899C52F-B9B3-4720-9A0E-1CE8661F1211}" destId="{7D9DF6C7-6826-443B-B4AA-F241B19B1F85}" srcOrd="1" destOrd="0" presId="urn:microsoft.com/office/officeart/2005/8/layout/pyramid1"/>
    <dgm:cxn modelId="{DBA0C39B-E0FD-48A6-9741-E77C3CAEA5EF}" type="presParOf" srcId="{6F4A5045-149C-4566-9A9C-14758B0879BA}" destId="{82954C19-44CF-4AFF-9A5D-CF7CE63BDF13}" srcOrd="2" destOrd="0" presId="urn:microsoft.com/office/officeart/2005/8/layout/pyramid1"/>
    <dgm:cxn modelId="{EFDB627C-B6C5-4BCB-BB4E-030436905D0D}" type="presParOf" srcId="{82954C19-44CF-4AFF-9A5D-CF7CE63BDF13}" destId="{DF2CC437-D4F3-402F-B327-469BA1957285}" srcOrd="0" destOrd="0" presId="urn:microsoft.com/office/officeart/2005/8/layout/pyramid1"/>
    <dgm:cxn modelId="{3CBA0880-E39B-40AD-86B9-B71AE1FAC621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/>
      <dgm:spPr/>
      <dgm:t>
        <a:bodyPr/>
        <a:lstStyle/>
        <a:p>
          <a:endParaRPr lang="es-EC" dirty="0" smtClean="0"/>
        </a:p>
        <a:p>
          <a:endParaRPr lang="es-EC" dirty="0" smtClean="0"/>
        </a:p>
        <a:p>
          <a:endParaRPr lang="es-EC" dirty="0" smtClean="0"/>
        </a:p>
        <a:p>
          <a:r>
            <a:rPr lang="es-EC" b="1" dirty="0" smtClean="0"/>
            <a:t>DESENTRALIZADOS</a:t>
          </a:r>
          <a:endParaRPr lang="es-EC" b="1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 custT="1"/>
      <dgm:spPr/>
      <dgm:t>
        <a:bodyPr/>
        <a:lstStyle/>
        <a:p>
          <a:r>
            <a:rPr lang="es-EC" sz="2000" b="0" dirty="0" smtClean="0"/>
            <a:t>CENTRADOS</a:t>
          </a:r>
          <a:r>
            <a:rPr lang="es-EC" sz="1300" b="1" dirty="0" smtClean="0"/>
            <a:t> </a:t>
          </a:r>
          <a:endParaRPr lang="es-EC" sz="1300" b="1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3E10F076-25B7-493B-956B-0186412D1EE6}">
      <dgm:prSet phldrT="[Texto]" custT="1"/>
      <dgm:spPr/>
      <dgm:t>
        <a:bodyPr/>
        <a:lstStyle/>
        <a:p>
          <a:r>
            <a:rPr lang="es-ES" sz="2800" dirty="0" smtClean="0"/>
            <a:t>Según la cantidad del precio: </a:t>
          </a:r>
          <a:endParaRPr lang="es-EC" sz="2800" dirty="0"/>
        </a:p>
      </dgm:t>
    </dgm:pt>
    <dgm:pt modelId="{61D95E08-678A-457F-BA43-4EE907DAAE48}" type="parTrans" cxnId="{43091626-93DB-42DB-9236-1EE440F57555}">
      <dgm:prSet/>
      <dgm:spPr/>
      <dgm:t>
        <a:bodyPr/>
        <a:lstStyle/>
        <a:p>
          <a:endParaRPr lang="es-EC"/>
        </a:p>
      </dgm:t>
    </dgm:pt>
    <dgm:pt modelId="{BEB9D216-22CC-47CF-A620-0DA4D345500C}" type="sibTrans" cxnId="{43091626-93DB-42DB-9236-1EE440F57555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954C19-44CF-4AFF-9A5D-CF7CE63BDF13}" type="pres">
      <dgm:prSet presAssocID="{3E10F076-25B7-493B-956B-0186412D1EE6}" presName="Name8" presStyleCnt="0"/>
      <dgm:spPr/>
    </dgm:pt>
    <dgm:pt modelId="{DF2CC437-D4F3-402F-B327-469BA1957285}" type="pres">
      <dgm:prSet presAssocID="{3E10F076-25B7-493B-956B-0186412D1EE6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5A274752-0BA9-4528-93B4-23E0C2218722}" type="pres">
      <dgm:prSet presAssocID="{3E10F076-25B7-493B-956B-0186412D1EE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</dgm:ptLst>
  <dgm:cxnLst>
    <dgm:cxn modelId="{A8284211-D5DA-401C-B5C6-D8533A2B1491}" type="presOf" srcId="{67338A2D-6704-4FC9-B482-3E0555F0C736}" destId="{92C0D0DE-A989-498B-9732-A76E47310FD3}" srcOrd="0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2FD52A21-25CB-4A24-8F46-C58BBEA681D0}" type="presOf" srcId="{3E10F076-25B7-493B-956B-0186412D1EE6}" destId="{DF2CC437-D4F3-402F-B327-469BA1957285}" srcOrd="0" destOrd="0" presId="urn:microsoft.com/office/officeart/2005/8/layout/pyramid1"/>
    <dgm:cxn modelId="{EFB7800D-FB4C-4294-B022-32C5F24DA4EB}" type="presOf" srcId="{3E10F076-25B7-493B-956B-0186412D1EE6}" destId="{5A274752-0BA9-4528-93B4-23E0C2218722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9037C396-6850-42B3-9A3F-E7470F0C5342}" type="presOf" srcId="{65A3855D-8895-4466-BD96-616F85B4F2B4}" destId="{AC292FEC-3B65-46D0-B96A-795749180311}" srcOrd="0" destOrd="0" presId="urn:microsoft.com/office/officeart/2005/8/layout/pyramid1"/>
    <dgm:cxn modelId="{335F5748-1638-4E16-8BAA-F42DB92ACC2A}" type="presOf" srcId="{67338A2D-6704-4FC9-B482-3E0555F0C736}" destId="{8D0C41CE-0345-4D60-B645-5E57D5896C72}" srcOrd="1" destOrd="0" presId="urn:microsoft.com/office/officeart/2005/8/layout/pyramid1"/>
    <dgm:cxn modelId="{AB3B750B-AD38-4305-8CE3-9F5451FF3775}" type="presOf" srcId="{65A3855D-8895-4466-BD96-616F85B4F2B4}" destId="{7D9DF6C7-6826-443B-B4AA-F241B19B1F85}" srcOrd="1" destOrd="0" presId="urn:microsoft.com/office/officeart/2005/8/layout/pyramid1"/>
    <dgm:cxn modelId="{43091626-93DB-42DB-9236-1EE440F57555}" srcId="{950E4C3B-74B7-4132-8A8A-8069160C10DA}" destId="{3E10F076-25B7-493B-956B-0186412D1EE6}" srcOrd="2" destOrd="0" parTransId="{61D95E08-678A-457F-BA43-4EE907DAAE48}" sibTransId="{BEB9D216-22CC-47CF-A620-0DA4D345500C}"/>
    <dgm:cxn modelId="{AF1604EC-3A95-46A7-BF11-AC6AC3E3F9F1}" type="presOf" srcId="{950E4C3B-74B7-4132-8A8A-8069160C10DA}" destId="{6F4A5045-149C-4566-9A9C-14758B0879BA}" srcOrd="0" destOrd="0" presId="urn:microsoft.com/office/officeart/2005/8/layout/pyramid1"/>
    <dgm:cxn modelId="{4B06F5C5-96DA-4C2D-90E3-9029B986CC25}" type="presParOf" srcId="{6F4A5045-149C-4566-9A9C-14758B0879BA}" destId="{7DE3F239-AC4B-4847-9AA7-77D181EFE841}" srcOrd="0" destOrd="0" presId="urn:microsoft.com/office/officeart/2005/8/layout/pyramid1"/>
    <dgm:cxn modelId="{12DB83D4-1E24-4FA8-ACF7-3CB0C0BEDC94}" type="presParOf" srcId="{7DE3F239-AC4B-4847-9AA7-77D181EFE841}" destId="{92C0D0DE-A989-498B-9732-A76E47310FD3}" srcOrd="0" destOrd="0" presId="urn:microsoft.com/office/officeart/2005/8/layout/pyramid1"/>
    <dgm:cxn modelId="{ADFD2958-0563-4ADB-A435-A53D52EE6DFE}" type="presParOf" srcId="{7DE3F239-AC4B-4847-9AA7-77D181EFE841}" destId="{8D0C41CE-0345-4D60-B645-5E57D5896C72}" srcOrd="1" destOrd="0" presId="urn:microsoft.com/office/officeart/2005/8/layout/pyramid1"/>
    <dgm:cxn modelId="{46E36058-E703-4EC7-9F1D-15A5D5BF055C}" type="presParOf" srcId="{6F4A5045-149C-4566-9A9C-14758B0879BA}" destId="{2899C52F-B9B3-4720-9A0E-1CE8661F1211}" srcOrd="1" destOrd="0" presId="urn:microsoft.com/office/officeart/2005/8/layout/pyramid1"/>
    <dgm:cxn modelId="{15DA08DB-7C00-4E5C-809F-590F94387EAC}" type="presParOf" srcId="{2899C52F-B9B3-4720-9A0E-1CE8661F1211}" destId="{AC292FEC-3B65-46D0-B96A-795749180311}" srcOrd="0" destOrd="0" presId="urn:microsoft.com/office/officeart/2005/8/layout/pyramid1"/>
    <dgm:cxn modelId="{715DD7B7-D5BD-4E2D-BA70-78DEA0C952AC}" type="presParOf" srcId="{2899C52F-B9B3-4720-9A0E-1CE8661F1211}" destId="{7D9DF6C7-6826-443B-B4AA-F241B19B1F85}" srcOrd="1" destOrd="0" presId="urn:microsoft.com/office/officeart/2005/8/layout/pyramid1"/>
    <dgm:cxn modelId="{76853DE7-A42E-428C-BE99-81B5EF2F868C}" type="presParOf" srcId="{6F4A5045-149C-4566-9A9C-14758B0879BA}" destId="{82954C19-44CF-4AFF-9A5D-CF7CE63BDF13}" srcOrd="2" destOrd="0" presId="urn:microsoft.com/office/officeart/2005/8/layout/pyramid1"/>
    <dgm:cxn modelId="{1A3E4F73-CF70-4DE5-BB9C-8DEE0B2CB5BB}" type="presParOf" srcId="{82954C19-44CF-4AFF-9A5D-CF7CE63BDF13}" destId="{DF2CC437-D4F3-402F-B327-469BA1957285}" srcOrd="0" destOrd="0" presId="urn:microsoft.com/office/officeart/2005/8/layout/pyramid1"/>
    <dgm:cxn modelId="{CD99776C-465A-4B99-95E7-287202D014BC}" type="presParOf" srcId="{82954C19-44CF-4AFF-9A5D-CF7CE63BDF13}" destId="{5A274752-0BA9-4528-93B4-23E0C2218722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50E4C3B-74B7-4132-8A8A-8069160C10D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67338A2D-6704-4FC9-B482-3E0555F0C736}">
      <dgm:prSet phldrT="[Texto]" custT="1"/>
      <dgm:spPr/>
      <dgm:t>
        <a:bodyPr/>
        <a:lstStyle/>
        <a:p>
          <a:endParaRPr lang="es-EC" sz="1700" dirty="0" smtClean="0"/>
        </a:p>
        <a:p>
          <a:endParaRPr lang="es-EC" sz="1700" dirty="0" smtClean="0"/>
        </a:p>
        <a:p>
          <a:endParaRPr lang="es-EC" sz="1700" dirty="0" smtClean="0"/>
        </a:p>
        <a:p>
          <a:r>
            <a:rPr lang="es-EC" sz="1600" dirty="0" smtClean="0"/>
            <a:t>DE CAPITAL</a:t>
          </a:r>
          <a:endParaRPr lang="es-EC" sz="1600" dirty="0"/>
        </a:p>
      </dgm:t>
    </dgm:pt>
    <dgm:pt modelId="{B642C111-5C57-46B1-9EAA-4A4FE336CC71}" type="parTrans" cxnId="{889F2160-E0EF-4E12-B96C-CC48EEDF9630}">
      <dgm:prSet/>
      <dgm:spPr/>
      <dgm:t>
        <a:bodyPr/>
        <a:lstStyle/>
        <a:p>
          <a:endParaRPr lang="es-EC"/>
        </a:p>
      </dgm:t>
    </dgm:pt>
    <dgm:pt modelId="{DF9DDBE1-9DAC-478D-83C7-8134E816862D}" type="sibTrans" cxnId="{889F2160-E0EF-4E12-B96C-CC48EEDF9630}">
      <dgm:prSet/>
      <dgm:spPr/>
      <dgm:t>
        <a:bodyPr/>
        <a:lstStyle/>
        <a:p>
          <a:endParaRPr lang="es-EC"/>
        </a:p>
      </dgm:t>
    </dgm:pt>
    <dgm:pt modelId="{65A3855D-8895-4466-BD96-616F85B4F2B4}">
      <dgm:prSet phldrT="[Texto]"/>
      <dgm:spPr/>
      <dgm:t>
        <a:bodyPr/>
        <a:lstStyle/>
        <a:p>
          <a:r>
            <a:rPr lang="es-EC" dirty="0" smtClean="0"/>
            <a:t>MONETARIOS </a:t>
          </a:r>
          <a:endParaRPr lang="es-EC" dirty="0"/>
        </a:p>
      </dgm:t>
    </dgm:pt>
    <dgm:pt modelId="{48733839-61AE-459A-A44B-448362834FC2}" type="parTrans" cxnId="{FFCD1D03-B120-4300-AFE3-9BAB7D887025}">
      <dgm:prSet/>
      <dgm:spPr/>
      <dgm:t>
        <a:bodyPr/>
        <a:lstStyle/>
        <a:p>
          <a:endParaRPr lang="es-EC"/>
        </a:p>
      </dgm:t>
    </dgm:pt>
    <dgm:pt modelId="{6D914C24-96E4-47C4-BE03-C7647F2B880B}" type="sibTrans" cxnId="{FFCD1D03-B120-4300-AFE3-9BAB7D887025}">
      <dgm:prSet/>
      <dgm:spPr/>
      <dgm:t>
        <a:bodyPr/>
        <a:lstStyle/>
        <a:p>
          <a:endParaRPr lang="es-EC"/>
        </a:p>
      </dgm:t>
    </dgm:pt>
    <dgm:pt modelId="{DED4B132-8573-447B-BDD7-0D0B5EE9F010}">
      <dgm:prSet/>
      <dgm:spPr/>
      <dgm:t>
        <a:bodyPr/>
        <a:lstStyle/>
        <a:p>
          <a:r>
            <a:rPr lang="es-ES" b="0" dirty="0" smtClean="0"/>
            <a:t>Según las características de los activos financieros que se negocian en los mercados se puede distinguir entre: </a:t>
          </a:r>
          <a:endParaRPr lang="es-EC" b="0" dirty="0"/>
        </a:p>
      </dgm:t>
    </dgm:pt>
    <dgm:pt modelId="{F7738F02-58D6-43C1-82B1-8CD557417200}" type="parTrans" cxnId="{F6F9510E-6CF5-4ED9-BF8E-69AAAA174753}">
      <dgm:prSet/>
      <dgm:spPr/>
      <dgm:t>
        <a:bodyPr/>
        <a:lstStyle/>
        <a:p>
          <a:endParaRPr lang="es-EC"/>
        </a:p>
      </dgm:t>
    </dgm:pt>
    <dgm:pt modelId="{EC688C54-706E-4F3B-BDD5-91D7AEF1212B}" type="sibTrans" cxnId="{F6F9510E-6CF5-4ED9-BF8E-69AAAA174753}">
      <dgm:prSet/>
      <dgm:spPr/>
      <dgm:t>
        <a:bodyPr/>
        <a:lstStyle/>
        <a:p>
          <a:endParaRPr lang="es-EC"/>
        </a:p>
      </dgm:t>
    </dgm:pt>
    <dgm:pt modelId="{6F4A5045-149C-4566-9A9C-14758B0879BA}" type="pres">
      <dgm:prSet presAssocID="{950E4C3B-74B7-4132-8A8A-8069160C10DA}" presName="Name0" presStyleCnt="0">
        <dgm:presLayoutVars>
          <dgm:dir/>
          <dgm:animLvl val="lvl"/>
          <dgm:resizeHandles val="exact"/>
        </dgm:presLayoutVars>
      </dgm:prSet>
      <dgm:spPr/>
    </dgm:pt>
    <dgm:pt modelId="{7DE3F239-AC4B-4847-9AA7-77D181EFE841}" type="pres">
      <dgm:prSet presAssocID="{67338A2D-6704-4FC9-B482-3E0555F0C736}" presName="Name8" presStyleCnt="0"/>
      <dgm:spPr/>
    </dgm:pt>
    <dgm:pt modelId="{92C0D0DE-A989-498B-9732-A76E47310FD3}" type="pres">
      <dgm:prSet presAssocID="{67338A2D-6704-4FC9-B482-3E0555F0C736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D0C41CE-0345-4D60-B645-5E57D5896C72}" type="pres">
      <dgm:prSet presAssocID="{67338A2D-6704-4FC9-B482-3E0555F0C7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2899C52F-B9B3-4720-9A0E-1CE8661F1211}" type="pres">
      <dgm:prSet presAssocID="{65A3855D-8895-4466-BD96-616F85B4F2B4}" presName="Name8" presStyleCnt="0"/>
      <dgm:spPr/>
    </dgm:pt>
    <dgm:pt modelId="{AC292FEC-3B65-46D0-B96A-795749180311}" type="pres">
      <dgm:prSet presAssocID="{65A3855D-8895-4466-BD96-616F85B4F2B4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7D9DF6C7-6826-443B-B4AA-F241B19B1F85}" type="pres">
      <dgm:prSet presAssocID="{65A3855D-8895-4466-BD96-616F85B4F2B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C"/>
        </a:p>
      </dgm:t>
    </dgm:pt>
    <dgm:pt modelId="{8248343B-5441-4118-B330-D50B0B9E7A25}" type="pres">
      <dgm:prSet presAssocID="{DED4B132-8573-447B-BDD7-0D0B5EE9F010}" presName="Name8" presStyleCnt="0"/>
      <dgm:spPr/>
    </dgm:pt>
    <dgm:pt modelId="{52A19386-7081-4F63-93ED-28521631C389}" type="pres">
      <dgm:prSet presAssocID="{DED4B132-8573-447B-BDD7-0D0B5EE9F010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BDB7B0-9557-42B4-A3D4-20D52CFFDA8E}" type="pres">
      <dgm:prSet presAssocID="{DED4B132-8573-447B-BDD7-0D0B5EE9F01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6C14D58-4BCB-47B2-884D-A31BAC8C6759}" type="presOf" srcId="{DED4B132-8573-447B-BDD7-0D0B5EE9F010}" destId="{CCBDB7B0-9557-42B4-A3D4-20D52CFFDA8E}" srcOrd="1" destOrd="0" presId="urn:microsoft.com/office/officeart/2005/8/layout/pyramid1"/>
    <dgm:cxn modelId="{889F2160-E0EF-4E12-B96C-CC48EEDF9630}" srcId="{950E4C3B-74B7-4132-8A8A-8069160C10DA}" destId="{67338A2D-6704-4FC9-B482-3E0555F0C736}" srcOrd="0" destOrd="0" parTransId="{B642C111-5C57-46B1-9EAA-4A4FE336CC71}" sibTransId="{DF9DDBE1-9DAC-478D-83C7-8134E816862D}"/>
    <dgm:cxn modelId="{96F0405C-2FB7-4648-AACE-B9A4DD851144}" type="presOf" srcId="{950E4C3B-74B7-4132-8A8A-8069160C10DA}" destId="{6F4A5045-149C-4566-9A9C-14758B0879BA}" srcOrd="0" destOrd="0" presId="urn:microsoft.com/office/officeart/2005/8/layout/pyramid1"/>
    <dgm:cxn modelId="{F6F9510E-6CF5-4ED9-BF8E-69AAAA174753}" srcId="{950E4C3B-74B7-4132-8A8A-8069160C10DA}" destId="{DED4B132-8573-447B-BDD7-0D0B5EE9F010}" srcOrd="2" destOrd="0" parTransId="{F7738F02-58D6-43C1-82B1-8CD557417200}" sibTransId="{EC688C54-706E-4F3B-BDD5-91D7AEF1212B}"/>
    <dgm:cxn modelId="{2DF5F56E-46B3-47D4-91FA-3A5E7CBC5238}" type="presOf" srcId="{65A3855D-8895-4466-BD96-616F85B4F2B4}" destId="{7D9DF6C7-6826-443B-B4AA-F241B19B1F85}" srcOrd="1" destOrd="0" presId="urn:microsoft.com/office/officeart/2005/8/layout/pyramid1"/>
    <dgm:cxn modelId="{FFCD1D03-B120-4300-AFE3-9BAB7D887025}" srcId="{950E4C3B-74B7-4132-8A8A-8069160C10DA}" destId="{65A3855D-8895-4466-BD96-616F85B4F2B4}" srcOrd="1" destOrd="0" parTransId="{48733839-61AE-459A-A44B-448362834FC2}" sibTransId="{6D914C24-96E4-47C4-BE03-C7647F2B880B}"/>
    <dgm:cxn modelId="{73BDB1F1-ED75-488C-8E5D-ED59BACC4CD0}" type="presOf" srcId="{67338A2D-6704-4FC9-B482-3E0555F0C736}" destId="{92C0D0DE-A989-498B-9732-A76E47310FD3}" srcOrd="0" destOrd="0" presId="urn:microsoft.com/office/officeart/2005/8/layout/pyramid1"/>
    <dgm:cxn modelId="{896B4963-CF84-4BC2-BB90-5416B89DF9DF}" type="presOf" srcId="{65A3855D-8895-4466-BD96-616F85B4F2B4}" destId="{AC292FEC-3B65-46D0-B96A-795749180311}" srcOrd="0" destOrd="0" presId="urn:microsoft.com/office/officeart/2005/8/layout/pyramid1"/>
    <dgm:cxn modelId="{81666B67-0109-48DC-9A24-4E90C374BDEB}" type="presOf" srcId="{67338A2D-6704-4FC9-B482-3E0555F0C736}" destId="{8D0C41CE-0345-4D60-B645-5E57D5896C72}" srcOrd="1" destOrd="0" presId="urn:microsoft.com/office/officeart/2005/8/layout/pyramid1"/>
    <dgm:cxn modelId="{361019D0-1DF4-4DAF-81F4-AC50FE6D3676}" type="presOf" srcId="{DED4B132-8573-447B-BDD7-0D0B5EE9F010}" destId="{52A19386-7081-4F63-93ED-28521631C389}" srcOrd="0" destOrd="0" presId="urn:microsoft.com/office/officeart/2005/8/layout/pyramid1"/>
    <dgm:cxn modelId="{518B0EFC-55A6-45CB-81E9-D31B58FD3464}" type="presParOf" srcId="{6F4A5045-149C-4566-9A9C-14758B0879BA}" destId="{7DE3F239-AC4B-4847-9AA7-77D181EFE841}" srcOrd="0" destOrd="0" presId="urn:microsoft.com/office/officeart/2005/8/layout/pyramid1"/>
    <dgm:cxn modelId="{54E83259-BC48-4302-9420-4E47B415CD43}" type="presParOf" srcId="{7DE3F239-AC4B-4847-9AA7-77D181EFE841}" destId="{92C0D0DE-A989-498B-9732-A76E47310FD3}" srcOrd="0" destOrd="0" presId="urn:microsoft.com/office/officeart/2005/8/layout/pyramid1"/>
    <dgm:cxn modelId="{CDF0822C-15EF-4B7E-85B3-327BB98DCF4E}" type="presParOf" srcId="{7DE3F239-AC4B-4847-9AA7-77D181EFE841}" destId="{8D0C41CE-0345-4D60-B645-5E57D5896C72}" srcOrd="1" destOrd="0" presId="urn:microsoft.com/office/officeart/2005/8/layout/pyramid1"/>
    <dgm:cxn modelId="{E818AEE1-5271-4E6C-BC03-07EDF600EC80}" type="presParOf" srcId="{6F4A5045-149C-4566-9A9C-14758B0879BA}" destId="{2899C52F-B9B3-4720-9A0E-1CE8661F1211}" srcOrd="1" destOrd="0" presId="urn:microsoft.com/office/officeart/2005/8/layout/pyramid1"/>
    <dgm:cxn modelId="{FC2E44D6-9E15-4418-8FA5-E0121F8863F0}" type="presParOf" srcId="{2899C52F-B9B3-4720-9A0E-1CE8661F1211}" destId="{AC292FEC-3B65-46D0-B96A-795749180311}" srcOrd="0" destOrd="0" presId="urn:microsoft.com/office/officeart/2005/8/layout/pyramid1"/>
    <dgm:cxn modelId="{5899BEAC-7E60-4D53-A0A3-C2832F37D1DB}" type="presParOf" srcId="{2899C52F-B9B3-4720-9A0E-1CE8661F1211}" destId="{7D9DF6C7-6826-443B-B4AA-F241B19B1F85}" srcOrd="1" destOrd="0" presId="urn:microsoft.com/office/officeart/2005/8/layout/pyramid1"/>
    <dgm:cxn modelId="{96ED77B9-EF0E-4E63-8A2F-5212B5FADAD6}" type="presParOf" srcId="{6F4A5045-149C-4566-9A9C-14758B0879BA}" destId="{8248343B-5441-4118-B330-D50B0B9E7A25}" srcOrd="2" destOrd="0" presId="urn:microsoft.com/office/officeart/2005/8/layout/pyramid1"/>
    <dgm:cxn modelId="{EEB4C3A7-F113-4495-96B6-3C0475182832}" type="presParOf" srcId="{8248343B-5441-4118-B330-D50B0B9E7A25}" destId="{52A19386-7081-4F63-93ED-28521631C389}" srcOrd="0" destOrd="0" presId="urn:microsoft.com/office/officeart/2005/8/layout/pyramid1"/>
    <dgm:cxn modelId="{597C9621-E8D1-444E-AD01-574C9F592B6C}" type="presParOf" srcId="{8248343B-5441-4118-B330-D50B0B9E7A25}" destId="{CCBDB7B0-9557-42B4-A3D4-20D52CFFDA8E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E662F2-8570-4FF9-8546-C722683A4A39}">
      <dsp:nvSpPr>
        <dsp:cNvPr id="0" name=""/>
        <dsp:cNvSpPr/>
      </dsp:nvSpPr>
      <dsp:spPr>
        <a:xfrm>
          <a:off x="0" y="0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Establecer los mecanismos que posibiliten el contacto entre los participantes en la negociación.</a:t>
          </a:r>
          <a:endParaRPr lang="es-EC" sz="1900" kern="1200" dirty="0"/>
        </a:p>
      </dsp:txBody>
      <dsp:txXfrm>
        <a:off x="32479" y="32479"/>
        <a:ext cx="5334417" cy="1043965"/>
      </dsp:txXfrm>
    </dsp:sp>
    <dsp:sp modelId="{EF9BF2C8-2060-4A34-821C-89D9E70633CF}">
      <dsp:nvSpPr>
        <dsp:cNvPr id="0" name=""/>
        <dsp:cNvSpPr/>
      </dsp:nvSpPr>
      <dsp:spPr>
        <a:xfrm>
          <a:off x="554821" y="1310545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Fijar los precios de los productos financieros en función de su oferta y su demanda.</a:t>
          </a:r>
          <a:endParaRPr lang="es-EC" sz="1900" kern="1200" dirty="0" smtClean="0"/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/>
        </a:p>
      </dsp:txBody>
      <dsp:txXfrm>
        <a:off x="587300" y="1343024"/>
        <a:ext cx="5284156" cy="1043965"/>
      </dsp:txXfrm>
    </dsp:sp>
    <dsp:sp modelId="{FE05DB96-D45C-4174-A09D-BD047E105068}">
      <dsp:nvSpPr>
        <dsp:cNvPr id="0" name=""/>
        <dsp:cNvSpPr/>
      </dsp:nvSpPr>
      <dsp:spPr>
        <a:xfrm>
          <a:off x="1101362" y="2621091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Reducir los costes de intermediación, lo que permite una mayor circulación de los productos.</a:t>
          </a:r>
          <a:endParaRPr lang="es-EC" sz="1900" kern="1200" dirty="0"/>
        </a:p>
      </dsp:txBody>
      <dsp:txXfrm>
        <a:off x="1133841" y="2653570"/>
        <a:ext cx="5292437" cy="1043965"/>
      </dsp:txXfrm>
    </dsp:sp>
    <dsp:sp modelId="{B0F1B67C-3616-49D6-ADDE-561CF54D7761}">
      <dsp:nvSpPr>
        <dsp:cNvPr id="0" name=""/>
        <dsp:cNvSpPr/>
      </dsp:nvSpPr>
      <dsp:spPr>
        <a:xfrm>
          <a:off x="1656183" y="3931636"/>
          <a:ext cx="6624736" cy="11089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lt1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Administrar los flujos de liquidez de productos o mercado dado a otro.</a:t>
          </a:r>
          <a:endParaRPr lang="es-EC" sz="1900" kern="1200" dirty="0"/>
        </a:p>
      </dsp:txBody>
      <dsp:txXfrm>
        <a:off x="1688662" y="3964115"/>
        <a:ext cx="5284156" cy="1043965"/>
      </dsp:txXfrm>
    </dsp:sp>
    <dsp:sp modelId="{BFE5D1C9-E50B-4306-BF3B-9FBD8AB08E40}">
      <dsp:nvSpPr>
        <dsp:cNvPr id="0" name=""/>
        <dsp:cNvSpPr/>
      </dsp:nvSpPr>
      <dsp:spPr>
        <a:xfrm>
          <a:off x="5903935" y="849334"/>
          <a:ext cx="720800" cy="720800"/>
        </a:xfrm>
        <a:prstGeom prst="downArrow">
          <a:avLst>
            <a:gd name="adj1" fmla="val 55000"/>
            <a:gd name="adj2" fmla="val 45000"/>
          </a:avLst>
        </a:prstGeom>
        <a:solidFill>
          <a:schemeClr val="accent3"/>
        </a:solidFill>
        <a:ln w="25400" cap="flat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6066115" y="849334"/>
        <a:ext cx="396440" cy="542402"/>
      </dsp:txXfrm>
    </dsp:sp>
    <dsp:sp modelId="{DF98ECE9-B171-4641-8FC7-2DA8D9F4E556}">
      <dsp:nvSpPr>
        <dsp:cNvPr id="0" name=""/>
        <dsp:cNvSpPr/>
      </dsp:nvSpPr>
      <dsp:spPr>
        <a:xfrm>
          <a:off x="6458757" y="2159879"/>
          <a:ext cx="720800" cy="72080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5">
                <a:tint val="0"/>
              </a:schemeClr>
            </a:gs>
            <a:gs pos="44000">
              <a:schemeClr val="accent5">
                <a:tint val="60000"/>
                <a:satMod val="120000"/>
              </a:schemeClr>
            </a:gs>
            <a:gs pos="100000">
              <a:schemeClr val="accent5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6620937" y="2159879"/>
        <a:ext cx="396440" cy="542402"/>
      </dsp:txXfrm>
    </dsp:sp>
    <dsp:sp modelId="{5968359A-E4C9-4C19-8888-B4895444FEBD}">
      <dsp:nvSpPr>
        <dsp:cNvPr id="0" name=""/>
        <dsp:cNvSpPr/>
      </dsp:nvSpPr>
      <dsp:spPr>
        <a:xfrm>
          <a:off x="7005298" y="3470425"/>
          <a:ext cx="720800" cy="720800"/>
        </a:xfrm>
        <a:prstGeom prst="downArrow">
          <a:avLst>
            <a:gd name="adj1" fmla="val 55000"/>
            <a:gd name="adj2" fmla="val 45000"/>
          </a:avLst>
        </a:prstGeom>
        <a:gradFill rotWithShape="1">
          <a:gsLst>
            <a:gs pos="0">
              <a:schemeClr val="accent2">
                <a:tint val="0"/>
              </a:schemeClr>
            </a:gs>
            <a:gs pos="44000">
              <a:schemeClr val="accent2">
                <a:tint val="60000"/>
                <a:satMod val="120000"/>
              </a:schemeClr>
            </a:gs>
            <a:gs pos="100000">
              <a:schemeClr val="accent2"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3200" kern="1200"/>
        </a:p>
      </dsp:txBody>
      <dsp:txXfrm>
        <a:off x="7167478" y="3470425"/>
        <a:ext cx="396440" cy="5424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736BD-7B32-4FB7-B82D-EE5017ADBA4F}">
      <dsp:nvSpPr>
        <dsp:cNvPr id="0" name=""/>
        <dsp:cNvSpPr/>
      </dsp:nvSpPr>
      <dsp:spPr>
        <a:xfrm>
          <a:off x="1472" y="1668119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AMPLITUD</a:t>
          </a:r>
          <a:endParaRPr lang="es-EC" sz="1800" kern="1200" dirty="0"/>
        </a:p>
      </dsp:txBody>
      <dsp:txXfrm>
        <a:off x="39399" y="1706046"/>
        <a:ext cx="1922336" cy="1219073"/>
      </dsp:txXfrm>
    </dsp:sp>
    <dsp:sp modelId="{5B42EB18-DF80-4EAD-BA76-1C04FC7C24DB}">
      <dsp:nvSpPr>
        <dsp:cNvPr id="0" name=""/>
        <dsp:cNvSpPr/>
      </dsp:nvSpPr>
      <dsp:spPr>
        <a:xfrm>
          <a:off x="1143687" y="2129903"/>
          <a:ext cx="2101314" cy="2101314"/>
        </a:xfrm>
        <a:prstGeom prst="leftCircularArrow">
          <a:avLst>
            <a:gd name="adj1" fmla="val 2671"/>
            <a:gd name="adj2" fmla="val 324977"/>
            <a:gd name="adj3" fmla="val 2100488"/>
            <a:gd name="adj4" fmla="val 9024489"/>
            <a:gd name="adj5" fmla="val 3116"/>
          </a:avLst>
        </a:prstGeom>
        <a:gradFill rotWithShape="0">
          <a:gsLst>
            <a:gs pos="0">
              <a:schemeClr val="accent3">
                <a:shade val="9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shade val="9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shade val="9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7BCBF19-2BF9-4637-BBED-875EF4E3EAC4}">
      <dsp:nvSpPr>
        <dsp:cNvPr id="0" name=""/>
        <dsp:cNvSpPr/>
      </dsp:nvSpPr>
      <dsp:spPr>
        <a:xfrm>
          <a:off x="445514" y="2963046"/>
          <a:ext cx="1776169" cy="706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>
              <a:latin typeface="Times New Roman" pitchFamily="18" charset="0"/>
              <a:cs typeface="Times New Roman" pitchFamily="18" charset="0"/>
            </a:rPr>
            <a:t>PROFUNDIDAD</a:t>
          </a:r>
          <a:endParaRPr lang="es-EC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6202" y="2983734"/>
        <a:ext cx="1734793" cy="664948"/>
      </dsp:txXfrm>
    </dsp:sp>
    <dsp:sp modelId="{697E5ADC-60C4-473F-86AD-5A2F488B83F4}">
      <dsp:nvSpPr>
        <dsp:cNvPr id="0" name=""/>
        <dsp:cNvSpPr/>
      </dsp:nvSpPr>
      <dsp:spPr>
        <a:xfrm>
          <a:off x="2488936" y="1668119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LIBERTAD</a:t>
          </a:r>
          <a:endParaRPr lang="es-EC" sz="1800" kern="1200" dirty="0"/>
        </a:p>
      </dsp:txBody>
      <dsp:txXfrm>
        <a:off x="2526863" y="2059208"/>
        <a:ext cx="1922336" cy="1219073"/>
      </dsp:txXfrm>
    </dsp:sp>
    <dsp:sp modelId="{B2EBCA80-525B-4116-81BB-F4CD90BF6E5B}">
      <dsp:nvSpPr>
        <dsp:cNvPr id="0" name=""/>
        <dsp:cNvSpPr/>
      </dsp:nvSpPr>
      <dsp:spPr>
        <a:xfrm>
          <a:off x="3664529" y="519324"/>
          <a:ext cx="2532927" cy="2532927"/>
        </a:xfrm>
        <a:prstGeom prst="circularArrow">
          <a:avLst>
            <a:gd name="adj1" fmla="val 2216"/>
            <a:gd name="adj2" fmla="val 266776"/>
            <a:gd name="adj3" fmla="val 19161398"/>
            <a:gd name="adj4" fmla="val 12179195"/>
            <a:gd name="adj5" fmla="val 2585"/>
          </a:avLst>
        </a:prstGeom>
        <a:gradFill rotWithShape="0">
          <a:gsLst>
            <a:gs pos="0">
              <a:schemeClr val="accent3">
                <a:shade val="90000"/>
                <a:hueOff val="-264705"/>
                <a:satOff val="-3987"/>
                <a:lumOff val="28266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shade val="90000"/>
                <a:hueOff val="-264705"/>
                <a:satOff val="-3987"/>
                <a:lumOff val="28266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shade val="90000"/>
              <a:hueOff val="-264705"/>
              <a:satOff val="-3987"/>
              <a:lumOff val="28266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2022C5-6119-4B81-9130-2DE4743521E1}">
      <dsp:nvSpPr>
        <dsp:cNvPr id="0" name=""/>
        <dsp:cNvSpPr/>
      </dsp:nvSpPr>
      <dsp:spPr>
        <a:xfrm>
          <a:off x="2932979" y="1314957"/>
          <a:ext cx="1776169" cy="70632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20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20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20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800" kern="1200" dirty="0" smtClean="0">
              <a:latin typeface="Times New Roman" pitchFamily="18" charset="0"/>
              <a:cs typeface="Times New Roman" pitchFamily="18" charset="0"/>
            </a:rPr>
            <a:t>FLEXIBILIDAD</a:t>
          </a:r>
          <a:endParaRPr lang="es-EC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53667" y="1335645"/>
        <a:ext cx="1734793" cy="664948"/>
      </dsp:txXfrm>
    </dsp:sp>
    <dsp:sp modelId="{3EA3A6F6-7788-4F40-81FC-2C611375A19B}">
      <dsp:nvSpPr>
        <dsp:cNvPr id="0" name=""/>
        <dsp:cNvSpPr/>
      </dsp:nvSpPr>
      <dsp:spPr>
        <a:xfrm>
          <a:off x="5115777" y="1426927"/>
          <a:ext cx="1998190" cy="164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C" sz="1800" kern="1200" dirty="0" smtClean="0"/>
            <a:t>TRANSPARENCA</a:t>
          </a:r>
          <a:endParaRPr lang="es-EC" sz="1800" kern="1200" dirty="0"/>
        </a:p>
      </dsp:txBody>
      <dsp:txXfrm>
        <a:off x="5153704" y="1464854"/>
        <a:ext cx="1922336" cy="1219073"/>
      </dsp:txXfrm>
    </dsp:sp>
    <dsp:sp modelId="{1DBB4DC3-C57B-41AB-8DCE-7508BBBD357D}">
      <dsp:nvSpPr>
        <dsp:cNvPr id="0" name=""/>
        <dsp:cNvSpPr/>
      </dsp:nvSpPr>
      <dsp:spPr>
        <a:xfrm>
          <a:off x="4968550" y="3256139"/>
          <a:ext cx="2943006" cy="16710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alpha val="90000"/>
                <a:hueOff val="0"/>
                <a:satOff val="0"/>
                <a:lumOff val="0"/>
                <a:alphaOff val="-40000"/>
                <a:tint val="96000"/>
                <a:satMod val="120000"/>
                <a:lumMod val="120000"/>
              </a:schemeClr>
            </a:gs>
            <a:gs pos="100000">
              <a:schemeClr val="accent3">
                <a:alpha val="90000"/>
                <a:hueOff val="0"/>
                <a:satOff val="0"/>
                <a:lumOff val="0"/>
                <a:alphaOff val="-4000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3">
              <a:alpha val="90000"/>
              <a:hueOff val="0"/>
              <a:satOff val="0"/>
              <a:lumOff val="0"/>
              <a:alphaOff val="-4000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 dirty="0" smtClean="0">
              <a:latin typeface="Times New Roman" pitchFamily="18" charset="0"/>
              <a:cs typeface="Times New Roman" pitchFamily="18" charset="0"/>
            </a:rPr>
            <a:t>Cuanto más se acerque a esas características, más se acerca al ideal de mercado financiero perfecto</a:t>
          </a:r>
          <a:endParaRPr lang="es-EC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7495" y="3305084"/>
        <a:ext cx="2845116" cy="15732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8E8C6-65EF-456E-8DAE-E9CC58AE1549}">
      <dsp:nvSpPr>
        <dsp:cNvPr id="0" name=""/>
        <dsp:cNvSpPr/>
      </dsp:nvSpPr>
      <dsp:spPr>
        <a:xfrm>
          <a:off x="2936223" y="9773"/>
          <a:ext cx="2120441" cy="113665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Se fijan los precios mediante la oferta y demanda. 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1710" y="65260"/>
        <a:ext cx="2009467" cy="1025677"/>
      </dsp:txXfrm>
    </dsp:sp>
    <dsp:sp modelId="{B13F8F5C-9DBF-4993-84B0-ACC3448BE6A8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3003998" y="322977"/>
              </a:moveTo>
              <a:arcTo wR="1933977" hR="1933977" stAng="18215520" swAng="207888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F5495C-E0F7-413E-8655-32EA5756F894}">
      <dsp:nvSpPr>
        <dsp:cNvPr id="0" name=""/>
        <dsp:cNvSpPr/>
      </dsp:nvSpPr>
      <dsp:spPr>
        <a:xfrm>
          <a:off x="5030830" y="1806033"/>
          <a:ext cx="1799180" cy="141208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exista perfecta información, que todos sepan lo mismo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99762" y="1874965"/>
        <a:ext cx="1661316" cy="1274220"/>
      </dsp:txXfrm>
    </dsp:sp>
    <dsp:sp modelId="{482B5322-AFDE-4D1E-A286-A833F2280C21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3730130" y="2650985"/>
              </a:moveTo>
              <a:arcTo wR="1933977" hR="1933977" stAng="1305687" swAng="2088310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B22BD1-5089-47E3-B2DB-10F45E503A9C}">
      <dsp:nvSpPr>
        <dsp:cNvPr id="0" name=""/>
        <dsp:cNvSpPr/>
      </dsp:nvSpPr>
      <dsp:spPr>
        <a:xfrm>
          <a:off x="2940747" y="3861319"/>
          <a:ext cx="2111392" cy="1169467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Los activos sean divisibles e indistinguibles</a:t>
          </a:r>
          <a:endParaRPr lang="es-EC" sz="16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7836" y="3918408"/>
        <a:ext cx="1997214" cy="1055289"/>
      </dsp:txXfrm>
    </dsp:sp>
    <dsp:sp modelId="{EA5D0551-6352-4303-9174-240C8EF1FC06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869095" y="3548379"/>
              </a:moveTo>
              <a:arcTo wR="1933977" hR="1933977" stAng="7404563" swAng="1940544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6026EE-189A-42A3-8675-AAB25B1D689A}">
      <dsp:nvSpPr>
        <dsp:cNvPr id="0" name=""/>
        <dsp:cNvSpPr/>
      </dsp:nvSpPr>
      <dsp:spPr>
        <a:xfrm>
          <a:off x="1162876" y="1727837"/>
          <a:ext cx="1799180" cy="156847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Que no existan restricciones ni a la entrada ni a la salida del mercado financiero. </a:t>
          </a:r>
          <a:endParaRPr lang="es-EC" sz="15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39443" y="1804404"/>
        <a:ext cx="1646046" cy="1415343"/>
      </dsp:txXfrm>
    </dsp:sp>
    <dsp:sp modelId="{3F7CBAB8-AF0F-4A1B-948C-D0CD6CBD8B9F}">
      <dsp:nvSpPr>
        <dsp:cNvPr id="0" name=""/>
        <dsp:cNvSpPr/>
      </dsp:nvSpPr>
      <dsp:spPr>
        <a:xfrm>
          <a:off x="2062466" y="578099"/>
          <a:ext cx="3867954" cy="3867954"/>
        </a:xfrm>
        <a:custGeom>
          <a:avLst/>
          <a:gdLst/>
          <a:ahLst/>
          <a:cxnLst/>
          <a:rect l="0" t="0" r="0" b="0"/>
          <a:pathLst>
            <a:path>
              <a:moveTo>
                <a:pt x="170604" y="1139758"/>
              </a:moveTo>
              <a:arcTo wR="1933977" hR="1933977" stAng="12254801" swAng="1931120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64162" y="0"/>
          <a:ext cx="1464162" cy="163218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INDIRECTOS</a:t>
          </a:r>
          <a:endParaRPr lang="es-EC" sz="2100" kern="1200" dirty="0"/>
        </a:p>
      </dsp:txBody>
      <dsp:txXfrm>
        <a:off x="1464162" y="0"/>
        <a:ext cx="1464162" cy="1632181"/>
      </dsp:txXfrm>
    </dsp:sp>
    <dsp:sp modelId="{AC292FEC-3B65-46D0-B96A-795749180311}">
      <dsp:nvSpPr>
        <dsp:cNvPr id="0" name=""/>
        <dsp:cNvSpPr/>
      </dsp:nvSpPr>
      <dsp:spPr>
        <a:xfrm>
          <a:off x="732081" y="1632181"/>
          <a:ext cx="2928325" cy="1632181"/>
        </a:xfrm>
        <a:prstGeom prst="trapezoid">
          <a:avLst>
            <a:gd name="adj" fmla="val 448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DIRECTOS </a:t>
          </a:r>
          <a:endParaRPr lang="es-EC" sz="2100" kern="1200" dirty="0"/>
        </a:p>
      </dsp:txBody>
      <dsp:txXfrm>
        <a:off x="1244538" y="1632181"/>
        <a:ext cx="1903411" cy="1632181"/>
      </dsp:txXfrm>
    </dsp:sp>
    <dsp:sp modelId="{DF2CC437-D4F3-402F-B327-469BA1957285}">
      <dsp:nvSpPr>
        <dsp:cNvPr id="0" name=""/>
        <dsp:cNvSpPr/>
      </dsp:nvSpPr>
      <dsp:spPr>
        <a:xfrm>
          <a:off x="0" y="3264362"/>
          <a:ext cx="4392488" cy="1632181"/>
        </a:xfrm>
        <a:prstGeom prst="trapezoid">
          <a:avLst>
            <a:gd name="adj" fmla="val 4485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Según la forma de funcionamiento de los mercados se puede distinguir entre:</a:t>
          </a:r>
          <a:endParaRPr lang="es-EC" sz="2100" kern="1200" dirty="0"/>
        </a:p>
      </dsp:txBody>
      <dsp:txXfrm>
        <a:off x="768685" y="3264362"/>
        <a:ext cx="2855117" cy="16321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392154" y="0"/>
          <a:ext cx="1392154" cy="1728192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REGULADOS</a:t>
          </a:r>
          <a:endParaRPr lang="es-EC" sz="1900" kern="1200" dirty="0"/>
        </a:p>
      </dsp:txBody>
      <dsp:txXfrm>
        <a:off x="1392154" y="0"/>
        <a:ext cx="1392154" cy="1728192"/>
      </dsp:txXfrm>
    </dsp:sp>
    <dsp:sp modelId="{AC292FEC-3B65-46D0-B96A-795749180311}">
      <dsp:nvSpPr>
        <dsp:cNvPr id="0" name=""/>
        <dsp:cNvSpPr/>
      </dsp:nvSpPr>
      <dsp:spPr>
        <a:xfrm>
          <a:off x="696077" y="1728191"/>
          <a:ext cx="2784309" cy="1728192"/>
        </a:xfrm>
        <a:prstGeom prst="trapezoid">
          <a:avLst>
            <a:gd name="adj" fmla="val 402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900" kern="1200" dirty="0" smtClean="0"/>
            <a:t>LIBRES </a:t>
          </a:r>
          <a:endParaRPr lang="es-EC" sz="1900" kern="1200" dirty="0"/>
        </a:p>
      </dsp:txBody>
      <dsp:txXfrm>
        <a:off x="1183331" y="1728191"/>
        <a:ext cx="1809801" cy="1728192"/>
      </dsp:txXfrm>
    </dsp:sp>
    <dsp:sp modelId="{DF2CC437-D4F3-402F-B327-469BA1957285}">
      <dsp:nvSpPr>
        <dsp:cNvPr id="0" name=""/>
        <dsp:cNvSpPr/>
      </dsp:nvSpPr>
      <dsp:spPr>
        <a:xfrm>
          <a:off x="0" y="3456383"/>
          <a:ext cx="4176464" cy="1728192"/>
        </a:xfrm>
        <a:prstGeom prst="trapezoid">
          <a:avLst>
            <a:gd name="adj" fmla="val 4027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900" kern="1200" dirty="0" smtClean="0"/>
            <a:t>Según la facilidad de ingreso y salida del mercado:</a:t>
          </a:r>
          <a:endParaRPr lang="es-EC" sz="1900" kern="1200" dirty="0"/>
        </a:p>
      </dsp:txBody>
      <dsp:txXfrm>
        <a:off x="730881" y="3456383"/>
        <a:ext cx="2714701" cy="172819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392154" y="0"/>
          <a:ext cx="1392154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2100" kern="1200" dirty="0" smtClean="0"/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NO INSCRITOS</a:t>
          </a:r>
          <a:endParaRPr lang="es-EC" sz="2100" kern="1200" dirty="0"/>
        </a:p>
      </dsp:txBody>
      <dsp:txXfrm>
        <a:off x="1392154" y="0"/>
        <a:ext cx="1392154" cy="1992221"/>
      </dsp:txXfrm>
    </dsp:sp>
    <dsp:sp modelId="{AC292FEC-3B65-46D0-B96A-795749180311}">
      <dsp:nvSpPr>
        <dsp:cNvPr id="0" name=""/>
        <dsp:cNvSpPr/>
      </dsp:nvSpPr>
      <dsp:spPr>
        <a:xfrm>
          <a:off x="696077" y="1992221"/>
          <a:ext cx="2784309" cy="1992221"/>
        </a:xfrm>
        <a:prstGeom prst="trapezoid">
          <a:avLst>
            <a:gd name="adj" fmla="val 349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100" kern="1200" dirty="0" smtClean="0"/>
            <a:t>ORGANIZADOS </a:t>
          </a:r>
          <a:endParaRPr lang="es-EC" sz="2100" kern="1200" dirty="0"/>
        </a:p>
      </dsp:txBody>
      <dsp:txXfrm>
        <a:off x="1183331" y="1992221"/>
        <a:ext cx="1809801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176464" cy="1992221"/>
        </a:xfrm>
        <a:prstGeom prst="trapezoid">
          <a:avLst>
            <a:gd name="adj" fmla="val 349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Según el grado de formalización se puede distinguir entre</a:t>
          </a:r>
          <a:r>
            <a:rPr lang="es-ES" sz="2100" b="1" kern="1200" dirty="0" smtClean="0"/>
            <a:t>: </a:t>
          </a:r>
          <a:endParaRPr lang="es-EC" sz="2100" kern="1200" dirty="0"/>
        </a:p>
      </dsp:txBody>
      <dsp:txXfrm>
        <a:off x="730881" y="3984442"/>
        <a:ext cx="2714701" cy="19922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64162" y="0"/>
          <a:ext cx="1464162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kern="1200" dirty="0" smtClean="0"/>
            <a:t>SECUNDARIOS</a:t>
          </a:r>
          <a:endParaRPr lang="es-EC" sz="1600" kern="1200" dirty="0"/>
        </a:p>
      </dsp:txBody>
      <dsp:txXfrm>
        <a:off x="1464162" y="0"/>
        <a:ext cx="1464162" cy="1992221"/>
      </dsp:txXfrm>
    </dsp:sp>
    <dsp:sp modelId="{AC292FEC-3B65-46D0-B96A-795749180311}">
      <dsp:nvSpPr>
        <dsp:cNvPr id="0" name=""/>
        <dsp:cNvSpPr/>
      </dsp:nvSpPr>
      <dsp:spPr>
        <a:xfrm>
          <a:off x="732081" y="1992221"/>
          <a:ext cx="2928325" cy="1992221"/>
        </a:xfrm>
        <a:prstGeom prst="trapezoid">
          <a:avLst>
            <a:gd name="adj" fmla="val 3674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800" kern="1200" dirty="0" smtClean="0"/>
            <a:t>PRIMARIOS </a:t>
          </a:r>
          <a:endParaRPr lang="es-EC" sz="2800" kern="1200" dirty="0"/>
        </a:p>
      </dsp:txBody>
      <dsp:txXfrm>
        <a:off x="1244538" y="1992221"/>
        <a:ext cx="1903411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392488" cy="1992221"/>
        </a:xfrm>
        <a:prstGeom prst="trapezoid">
          <a:avLst>
            <a:gd name="adj" fmla="val 36747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400" kern="1200" dirty="0" smtClean="0"/>
            <a:t>Según la fase de negociación en la que se encuentre los activos financieros se puede distinguir entre: </a:t>
          </a:r>
          <a:endParaRPr lang="es-EC" sz="2400" kern="1200" dirty="0"/>
        </a:p>
      </dsp:txBody>
      <dsp:txXfrm>
        <a:off x="768685" y="3984442"/>
        <a:ext cx="2855117" cy="199222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40160" y="0"/>
          <a:ext cx="1440160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300" b="1" kern="1200" dirty="0" smtClean="0"/>
            <a:t>DESENTRALIZADOS</a:t>
          </a:r>
          <a:endParaRPr lang="es-EC" sz="1300" b="1" kern="1200" dirty="0"/>
        </a:p>
      </dsp:txBody>
      <dsp:txXfrm>
        <a:off x="1440160" y="0"/>
        <a:ext cx="1440160" cy="1992221"/>
      </dsp:txXfrm>
    </dsp:sp>
    <dsp:sp modelId="{AC292FEC-3B65-46D0-B96A-795749180311}">
      <dsp:nvSpPr>
        <dsp:cNvPr id="0" name=""/>
        <dsp:cNvSpPr/>
      </dsp:nvSpPr>
      <dsp:spPr>
        <a:xfrm>
          <a:off x="720080" y="1992221"/>
          <a:ext cx="2880320" cy="1992221"/>
        </a:xfrm>
        <a:prstGeom prst="trapezoid">
          <a:avLst>
            <a:gd name="adj" fmla="val 3614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000" b="0" kern="1200" dirty="0" smtClean="0"/>
            <a:t>CENTRADOS</a:t>
          </a:r>
          <a:r>
            <a:rPr lang="es-EC" sz="1300" b="1" kern="1200" dirty="0" smtClean="0"/>
            <a:t> </a:t>
          </a:r>
          <a:endParaRPr lang="es-EC" sz="1300" b="1" kern="1200" dirty="0"/>
        </a:p>
      </dsp:txBody>
      <dsp:txXfrm>
        <a:off x="1224135" y="1992221"/>
        <a:ext cx="1872208" cy="1992221"/>
      </dsp:txXfrm>
    </dsp:sp>
    <dsp:sp modelId="{DF2CC437-D4F3-402F-B327-469BA1957285}">
      <dsp:nvSpPr>
        <dsp:cNvPr id="0" name=""/>
        <dsp:cNvSpPr/>
      </dsp:nvSpPr>
      <dsp:spPr>
        <a:xfrm>
          <a:off x="0" y="3984442"/>
          <a:ext cx="4320480" cy="1992221"/>
        </a:xfrm>
        <a:prstGeom prst="trapezoid">
          <a:avLst>
            <a:gd name="adj" fmla="val 36145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kern="1200" dirty="0" smtClean="0"/>
            <a:t>Según la cantidad del precio: </a:t>
          </a:r>
          <a:endParaRPr lang="es-EC" sz="2800" kern="1200" dirty="0"/>
        </a:p>
      </dsp:txBody>
      <dsp:txXfrm>
        <a:off x="756083" y="3984442"/>
        <a:ext cx="2808312" cy="199222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C0D0DE-A989-498B-9732-A76E47310FD3}">
      <dsp:nvSpPr>
        <dsp:cNvPr id="0" name=""/>
        <dsp:cNvSpPr/>
      </dsp:nvSpPr>
      <dsp:spPr>
        <a:xfrm>
          <a:off x="1416157" y="0"/>
          <a:ext cx="1416157" cy="1992221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C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1600" kern="1200" dirty="0" smtClean="0"/>
            <a:t>DE CAPITAL</a:t>
          </a:r>
          <a:endParaRPr lang="es-EC" sz="1600" kern="1200" dirty="0"/>
        </a:p>
      </dsp:txBody>
      <dsp:txXfrm>
        <a:off x="1416157" y="0"/>
        <a:ext cx="1416157" cy="1992221"/>
      </dsp:txXfrm>
    </dsp:sp>
    <dsp:sp modelId="{AC292FEC-3B65-46D0-B96A-795749180311}">
      <dsp:nvSpPr>
        <dsp:cNvPr id="0" name=""/>
        <dsp:cNvSpPr/>
      </dsp:nvSpPr>
      <dsp:spPr>
        <a:xfrm>
          <a:off x="708078" y="1992221"/>
          <a:ext cx="2832314" cy="1992221"/>
        </a:xfrm>
        <a:prstGeom prst="trapezoid">
          <a:avLst>
            <a:gd name="adj" fmla="val 3554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C" sz="2200" kern="1200" dirty="0" smtClean="0"/>
            <a:t>MONETARIOS </a:t>
          </a:r>
          <a:endParaRPr lang="es-EC" sz="2200" kern="1200" dirty="0"/>
        </a:p>
      </dsp:txBody>
      <dsp:txXfrm>
        <a:off x="1203733" y="1992221"/>
        <a:ext cx="1841004" cy="1992221"/>
      </dsp:txXfrm>
    </dsp:sp>
    <dsp:sp modelId="{52A19386-7081-4F63-93ED-28521631C389}">
      <dsp:nvSpPr>
        <dsp:cNvPr id="0" name=""/>
        <dsp:cNvSpPr/>
      </dsp:nvSpPr>
      <dsp:spPr>
        <a:xfrm>
          <a:off x="0" y="3984442"/>
          <a:ext cx="4248472" cy="1992221"/>
        </a:xfrm>
        <a:prstGeom prst="trapezoid">
          <a:avLst>
            <a:gd name="adj" fmla="val 3554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b="0" kern="1200" dirty="0" smtClean="0"/>
            <a:t>Según las características de los activos financieros que se negocian en los mercados se puede distinguir entre: </a:t>
          </a:r>
          <a:endParaRPr lang="es-EC" sz="2200" b="0" kern="1200" dirty="0"/>
        </a:p>
      </dsp:txBody>
      <dsp:txXfrm>
        <a:off x="743482" y="3984442"/>
        <a:ext cx="2761506" cy="1992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86966-0580-4B8D-8C43-6CEB8A8DA9BD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40380-F752-4F1D-A0BD-A6D6902B5177}" type="slidenum">
              <a:rPr lang="es-EC" smtClean="0"/>
              <a:pPr/>
              <a:t>‹Nº›</a:t>
            </a:fld>
            <a:endParaRPr lang="es-EC"/>
          </a:p>
        </p:txBody>
      </p:sp>
    </p:spTree>
    <p:extLst>
      <p:ext uri="{BB962C8B-B14F-4D97-AF65-F5344CB8AC3E}">
        <p14:creationId xmlns="" xmlns:p14="http://schemas.microsoft.com/office/powerpoint/2010/main" val="1300523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240380-F752-4F1D-A0BD-A6D6902B5177}" type="slidenum">
              <a:rPr lang="es-EC" smtClean="0"/>
              <a:pPr/>
              <a:t>10</a:t>
            </a:fld>
            <a:endParaRPr lang="es-EC"/>
          </a:p>
        </p:txBody>
      </p:sp>
    </p:spTree>
    <p:extLst>
      <p:ext uri="{BB962C8B-B14F-4D97-AF65-F5344CB8AC3E}">
        <p14:creationId xmlns="" xmlns:p14="http://schemas.microsoft.com/office/powerpoint/2010/main" val="663686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035809A-B90C-42DC-9FC5-8E50242FD7A9}" type="datetimeFigureOut">
              <a:rPr lang="es-EC" smtClean="0"/>
              <a:pPr/>
              <a:t>31/10/2012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7D86774-2D99-429F-8FE2-07B2BA85A99D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microsoft.com/office/2007/relationships/diagramDrawing" Target="../diagrams/drawing5.xml"/><Relationship Id="rId3" Type="http://schemas.openxmlformats.org/officeDocument/2006/relationships/diagramData" Target="../diagrams/data4.xml"/><Relationship Id="rId7" Type="http://schemas.openxmlformats.org/officeDocument/2006/relationships/diagramData" Target="../diagrams/data5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10.jpeg"/><Relationship Id="rId5" Type="http://schemas.openxmlformats.org/officeDocument/2006/relationships/diagramQuickStyle" Target="../diagrams/quickStyle4.xml"/><Relationship Id="rId10" Type="http://schemas.openxmlformats.org/officeDocument/2006/relationships/diagramColors" Target="../diagrams/colors5.xml"/><Relationship Id="rId4" Type="http://schemas.openxmlformats.org/officeDocument/2006/relationships/diagramLayout" Target="../diagrams/layout4.xml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diagramLayout" Target="../diagrams/layout6.xml"/><Relationship Id="rId7" Type="http://schemas.openxmlformats.org/officeDocument/2006/relationships/diagramLayout" Target="../diagrams/layout7.xml"/><Relationship Id="rId12" Type="http://schemas.microsoft.com/office/2007/relationships/diagramDrawing" Target="../diagrams/drawing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6.xml"/><Relationship Id="rId9" Type="http://schemas.openxmlformats.org/officeDocument/2006/relationships/diagramColors" Target="../diagrams/colors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diagramLayout" Target="../diagrams/layout8.xml"/><Relationship Id="rId7" Type="http://schemas.openxmlformats.org/officeDocument/2006/relationships/diagramLayout" Target="../diagrams/layout9.xml"/><Relationship Id="rId12" Type="http://schemas.microsoft.com/office/2007/relationships/diagramDrawing" Target="../diagrams/drawing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9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12.jpeg"/><Relationship Id="rId4" Type="http://schemas.openxmlformats.org/officeDocument/2006/relationships/diagramQuickStyle" Target="../diagrams/quickStyle8.xml"/><Relationship Id="rId9" Type="http://schemas.openxmlformats.org/officeDocument/2006/relationships/diagramColors" Target="../diagrams/colors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monografias.com/trabajos4/refrec/refrec.s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763688" y="1196752"/>
            <a:ext cx="6048672" cy="1656184"/>
          </a:xfrm>
        </p:spPr>
        <p:txBody>
          <a:bodyPr>
            <a:noAutofit/>
          </a:bodyPr>
          <a:lstStyle/>
          <a:p>
            <a:r>
              <a:rPr lang="es-EC" sz="3200" dirty="0">
                <a:latin typeface="Algerian" pitchFamily="82" charset="0"/>
                <a:cs typeface="Times New Roman" pitchFamily="18" charset="0"/>
              </a:rPr>
              <a:t>Universidad Regional Autónoma de los Andes</a:t>
            </a:r>
            <a:r>
              <a:rPr lang="es-ES" sz="3200" dirty="0">
                <a:latin typeface="Algerian" pitchFamily="82" charset="0"/>
                <a:cs typeface="Times New Roman" pitchFamily="18" charset="0"/>
              </a:rPr>
              <a:t/>
            </a:r>
            <a:br>
              <a:rPr lang="es-ES" sz="3200" dirty="0">
                <a:latin typeface="Algerian" pitchFamily="82" charset="0"/>
                <a:cs typeface="Times New Roman" pitchFamily="18" charset="0"/>
              </a:rPr>
            </a:br>
            <a:r>
              <a:rPr lang="es-EC" sz="3200" dirty="0">
                <a:latin typeface="Algerian" pitchFamily="82" charset="0"/>
                <a:cs typeface="Times New Roman" pitchFamily="18" charset="0"/>
              </a:rPr>
              <a:t>“UNIANDES”</a:t>
            </a:r>
            <a:r>
              <a:rPr lang="es-ES" sz="3200" dirty="0">
                <a:latin typeface="Algerian" pitchFamily="82" charset="0"/>
              </a:rPr>
              <a:t/>
            </a:r>
            <a:br>
              <a:rPr lang="es-ES" sz="3200" dirty="0">
                <a:latin typeface="Algerian" pitchFamily="82" charset="0"/>
              </a:rPr>
            </a:br>
            <a:r>
              <a:rPr lang="es-ES" sz="3200" dirty="0">
                <a:latin typeface="Algerian" pitchFamily="82" charset="0"/>
              </a:rPr>
              <a:t/>
            </a:r>
            <a:br>
              <a:rPr lang="es-ES" sz="3200" dirty="0">
                <a:latin typeface="Algerian" pitchFamily="82" charset="0"/>
              </a:rPr>
            </a:br>
            <a:endParaRPr lang="es-EC" sz="3200" dirty="0">
              <a:latin typeface="Algerian" pitchFamily="82" charset="0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35571" y="22768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s-EC" dirty="0"/>
          </a:p>
        </p:txBody>
      </p:sp>
      <p:pic>
        <p:nvPicPr>
          <p:cNvPr id="7" name="6 Imagen" descr="Uniande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533" y="415295"/>
            <a:ext cx="1716222" cy="204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2 Título"/>
          <p:cNvSpPr txBox="1">
            <a:spLocks/>
          </p:cNvSpPr>
          <p:nvPr/>
        </p:nvSpPr>
        <p:spPr>
          <a:xfrm>
            <a:off x="1953845" y="1988840"/>
            <a:ext cx="6678484" cy="382498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QUINTO CONTABILIDAD Y AUDITORIA</a:t>
            </a:r>
          </a:p>
          <a:p>
            <a:endParaRPr lang="es-EC" sz="10700" dirty="0" smtClean="0">
              <a:solidFill>
                <a:srgbClr val="FF0000"/>
              </a:solidFill>
              <a:latin typeface="SimHei" pitchFamily="49" charset="-122"/>
              <a:ea typeface="SimHei" pitchFamily="49" charset="-122"/>
              <a:cs typeface="Times New Roman" pitchFamily="18" charset="0"/>
            </a:endParaRPr>
          </a:p>
          <a:p>
            <a:r>
              <a:rPr lang="es-EC" sz="10700" dirty="0" smtClean="0">
                <a:solidFill>
                  <a:srgbClr val="FF0000"/>
                </a:solidFill>
                <a:latin typeface="SimHei" pitchFamily="49" charset="-122"/>
                <a:ea typeface="SimHei" pitchFamily="49" charset="-122"/>
                <a:cs typeface="Times New Roman" pitchFamily="18" charset="0"/>
              </a:rPr>
              <a:t>TEMA: MERCADOS FINANCIEROS</a:t>
            </a:r>
            <a:endParaRPr lang="es-ES" sz="10700" dirty="0" smtClean="0">
              <a:solidFill>
                <a:srgbClr val="FF0000"/>
              </a:solidFill>
              <a:latin typeface="SimHei" pitchFamily="49" charset="-122"/>
              <a:ea typeface="SimHei" pitchFamily="49" charset="-122"/>
              <a:cs typeface="Times New Roman" pitchFamily="18" charset="0"/>
            </a:endParaRPr>
          </a:p>
          <a:p>
            <a:endParaRPr lang="es-ES" sz="10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Integrantes:</a:t>
            </a:r>
            <a:b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Chugá Andrea</a:t>
            </a:r>
            <a: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Huera Andrea</a:t>
            </a:r>
            <a: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Montenegro Paola</a:t>
            </a:r>
            <a:br>
              <a:rPr lang="es-EC" sz="10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s-ES" sz="10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S" sz="10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1726154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CLASIFICACIÓN</a:t>
            </a:r>
            <a:endParaRPr lang="es-EC" dirty="0"/>
          </a:p>
        </p:txBody>
      </p:sp>
      <p:graphicFrame>
        <p:nvGraphicFramePr>
          <p:cNvPr id="4" name="3 Diagrama"/>
          <p:cNvGraphicFramePr/>
          <p:nvPr>
            <p:extLst>
              <p:ext uri="{D42A27DB-BD31-4B8C-83A1-F6EECF244321}">
                <p14:modId xmlns="" xmlns:p14="http://schemas.microsoft.com/office/powerpoint/2010/main" val="3248259753"/>
              </p:ext>
            </p:extLst>
          </p:nvPr>
        </p:nvGraphicFramePr>
        <p:xfrm>
          <a:off x="179512" y="1700808"/>
          <a:ext cx="43924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="" xmlns:p14="http://schemas.microsoft.com/office/powerpoint/2010/main" val="1974249186"/>
              </p:ext>
            </p:extLst>
          </p:nvPr>
        </p:nvGraphicFramePr>
        <p:xfrm>
          <a:off x="4644008" y="1412776"/>
          <a:ext cx="417646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5 Imagen" descr="http://t0.gstatic.com/images?q=tbn:ANd9GcRgWIuy-wBlJbSggO9cw_To7kuxrpAiFCDZC-AwvidL-geGizI2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23928" y="2780928"/>
            <a:ext cx="134282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72318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="" xmlns:p14="http://schemas.microsoft.com/office/powerpoint/2010/main" val="2466620673"/>
              </p:ext>
            </p:extLst>
          </p:nvPr>
        </p:nvGraphicFramePr>
        <p:xfrm>
          <a:off x="251520" y="620688"/>
          <a:ext cx="417646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="" xmlns:p14="http://schemas.microsoft.com/office/powerpoint/2010/main" val="2228539713"/>
              </p:ext>
            </p:extLst>
          </p:nvPr>
        </p:nvGraphicFramePr>
        <p:xfrm>
          <a:off x="4572000" y="620688"/>
          <a:ext cx="439248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5 Imagen" descr="http://t1.gstatic.com/images?q=tbn:ANd9GcR0DdakZGyLPPKehhWRt-VPg_deqXJyuMKSNAv4nrnk96zL6F2qpnLqV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275856" y="1268760"/>
            <a:ext cx="2592288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66701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agrama"/>
          <p:cNvGraphicFramePr/>
          <p:nvPr>
            <p:extLst>
              <p:ext uri="{D42A27DB-BD31-4B8C-83A1-F6EECF244321}">
                <p14:modId xmlns="" xmlns:p14="http://schemas.microsoft.com/office/powerpoint/2010/main" val="3896965488"/>
              </p:ext>
            </p:extLst>
          </p:nvPr>
        </p:nvGraphicFramePr>
        <p:xfrm>
          <a:off x="251520" y="620688"/>
          <a:ext cx="4320480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Diagrama"/>
          <p:cNvGraphicFramePr/>
          <p:nvPr>
            <p:extLst>
              <p:ext uri="{D42A27DB-BD31-4B8C-83A1-F6EECF244321}">
                <p14:modId xmlns="" xmlns:p14="http://schemas.microsoft.com/office/powerpoint/2010/main" val="38427440"/>
              </p:ext>
            </p:extLst>
          </p:nvPr>
        </p:nvGraphicFramePr>
        <p:xfrm>
          <a:off x="4716016" y="620688"/>
          <a:ext cx="4248472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6" name="5 Imagen" descr="http://t2.gstatic.com/images?q=tbn:ANd9GcTzEVCi5igW7rdB7HYWzqz1XrIPe9VKo6mPtE1Gyf6cv6F4H4sfLA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 rot="20787496">
            <a:off x="3420398" y="908720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5022507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CONCLUSIONES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683568" y="1859340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Los mercados financieros actúan como intermediarios entre los que disponen de 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  <a:hlinkClick r:id="rId2"/>
              </a:rPr>
              <a:t>recursos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 monetarios y los que carecen de los </a:t>
            </a: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mismos.</a:t>
            </a:r>
          </a:p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Mediante 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los mercados financieros se ponen en contacto tanto los ofertantes como los demandantes, ya que al momento de realizar los negocios las dos partes se ponen de </a:t>
            </a: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acuerdo.</a:t>
            </a:r>
          </a:p>
          <a:p>
            <a:pPr marL="457200" lvl="0" indent="-457200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Los </a:t>
            </a:r>
            <a:r>
              <a:rPr lang="es-EC" sz="2800" b="1" dirty="0">
                <a:latin typeface="Times New Roman" pitchFamily="18" charset="0"/>
                <a:cs typeface="Times New Roman" pitchFamily="18" charset="0"/>
              </a:rPr>
              <a:t>mercados financieros ayudan a la fijación de precios de los activos financieros. </a:t>
            </a:r>
          </a:p>
        </p:txBody>
      </p:sp>
      <p:pic>
        <p:nvPicPr>
          <p:cNvPr id="5" name="4 Imagen" descr="http://t1.gstatic.com/images?q=tbn:ANd9GcQQVu486SdpAUeMKL9Ylb4QP0zkyLceT8KxTFUzJ_Mbehw0MyeM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260648"/>
            <a:ext cx="2088232" cy="1454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77776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RECOMENDACIONES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395536" y="1859340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Los mercados financieros ayudan a la intermediación financiera, es por eso que se debe conocer a fondo sobre </a:t>
            </a: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estos.</a:t>
            </a:r>
          </a:p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debe poner en práctica los mercados financieros con la finalidad de que tanto el ofertante como el demandante estén satisfechos en el momento de realizar los </a:t>
            </a: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negocios.</a:t>
            </a:r>
          </a:p>
          <a:p>
            <a:pPr marL="457200" lvl="0" indent="-457200" algn="just">
              <a:buClr>
                <a:srgbClr val="7030A0"/>
              </a:buClr>
              <a:buFont typeface="Wingdings" pitchFamily="2" charset="2"/>
              <a:buChar char="ü"/>
            </a:pP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es-EC" sz="3200" dirty="0">
                <a:latin typeface="Times New Roman" pitchFamily="18" charset="0"/>
                <a:cs typeface="Times New Roman" pitchFamily="18" charset="0"/>
              </a:rPr>
              <a:t>debe basar en los mercados financieros para la determinación de precios. </a:t>
            </a:r>
          </a:p>
          <a:p>
            <a:pPr algn="just"/>
            <a:r>
              <a:rPr lang="es-ES" sz="3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es-EC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 Imagen" descr="http://t2.gstatic.com/images?q=tbn:ANd9GcSyzckYOOwmoQioSQFm6qF7tNrC2C1X1z_hvoG4c2k790et3c-B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7397" y="476310"/>
            <a:ext cx="1743075" cy="1383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772705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15328" y="2967335"/>
            <a:ext cx="8513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GRACIAS POR SU ATENCIÓN</a:t>
            </a:r>
            <a:endParaRPr lang="es-E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4 Imagen" descr="http://t3.gstatic.com/images?q=tbn:ANd9GcTpgDHVOrgVNf1J_o_dOL1-KWVJyNNfX8Ag0wN12YZc2J0TmCDU9Q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3890665"/>
            <a:ext cx="3384376" cy="275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http://t2.gstatic.com/images?q=tbn:ANd9GcSaLTMnYz61Qas6U27S3lFUObCVQNmOi1yxEv2ySIeJi2uWTh-b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6096" y="404664"/>
            <a:ext cx="2899023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7344561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69650" y="260648"/>
            <a:ext cx="8229600" cy="1252728"/>
          </a:xfrm>
        </p:spPr>
        <p:txBody>
          <a:bodyPr/>
          <a:lstStyle/>
          <a:p>
            <a:r>
              <a:rPr lang="es-EC" dirty="0" smtClean="0"/>
              <a:t>INTRODUCCIÓN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467544" y="1318022"/>
            <a:ext cx="835292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/>
              <a:t> </a:t>
            </a:r>
            <a:endParaRPr lang="es-EC" dirty="0"/>
          </a:p>
          <a:p>
            <a:pPr algn="just"/>
            <a:r>
              <a:rPr lang="es-ES" dirty="0"/>
              <a:t> 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mercado es el medio por el cual se compra y vende </a:t>
            </a:r>
            <a:r>
              <a:rPr lang="es-ES" sz="2400" dirty="0" smtClean="0">
                <a:latin typeface="Times New Roman" pitchFamily="18" charset="0"/>
                <a:cs typeface="Times New Roman" pitchFamily="18" charset="0"/>
              </a:rPr>
              <a:t>algo, donde </a:t>
            </a:r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sus integrantes, esperan ganar algo de dinero en esos intercambios.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Existen todo tipo de mercados y de todo tamaño, los que comercializan un producto o servicio, los que venden a las masas y los que lo hacen comercializando cosas tan exclusivas como joyas de diseño etc. 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s-ES" sz="2400" dirty="0">
                <a:latin typeface="Times New Roman" pitchFamily="18" charset="0"/>
                <a:cs typeface="Times New Roman" pitchFamily="18" charset="0"/>
              </a:rPr>
              <a:t>Entre todos esos mercados, tenemos los mercados financieros, este tema se desarrollará a continuación en el presente trabajo el cual tiene por objetivo investigar en las diferentes fuentes de información sobre los mercados financieros.</a:t>
            </a:r>
            <a:endParaRPr lang="es-EC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90992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OBJETIVOS</a:t>
            </a:r>
            <a:endParaRPr lang="es-EC" dirty="0"/>
          </a:p>
        </p:txBody>
      </p:sp>
      <p:sp>
        <p:nvSpPr>
          <p:cNvPr id="4" name="3 Rectángulo"/>
          <p:cNvSpPr/>
          <p:nvPr/>
        </p:nvSpPr>
        <p:spPr>
          <a:xfrm>
            <a:off x="827584" y="1772816"/>
            <a:ext cx="777686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r>
              <a:rPr lang="es-ES_tradnl" sz="2800" b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OBJETIVO </a:t>
            </a:r>
            <a:r>
              <a:rPr lang="es-ES_tradnl" sz="2800" b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GENERAL</a:t>
            </a:r>
            <a:endParaRPr lang="es-ES_tradnl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es-ES_tradnl" sz="4000" dirty="0"/>
              <a:t>“Averiguar que son los mercados financieros, su importancia y finalidad”</a:t>
            </a:r>
            <a:endParaRPr lang="es-EC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6185" y="3861048"/>
            <a:ext cx="1787795" cy="158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741936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j019538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16216" y="3501008"/>
            <a:ext cx="2232248" cy="2769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>
                <a:solidFill>
                  <a:srgbClr val="FF3399"/>
                </a:solidFill>
              </a:rPr>
              <a:t>OBJETIVOS ESPECIFICOS</a:t>
            </a:r>
            <a:endParaRPr lang="es-EC" dirty="0">
              <a:solidFill>
                <a:srgbClr val="FF3399"/>
              </a:solidFill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528" y="1556792"/>
            <a:ext cx="820891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Investigar en las diferentes fuentes de información sobre los mercados </a:t>
            </a: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financieros.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Analizar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la información </a:t>
            </a: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recopilada.</a:t>
            </a:r>
          </a:p>
          <a:p>
            <a:pPr marL="457200" lvl="0" indent="-457200" algn="just">
              <a:buFont typeface="Wingdings" pitchFamily="2" charset="2"/>
              <a:buChar char="v"/>
            </a:pPr>
            <a:r>
              <a:rPr lang="es-EC" sz="4000" dirty="0" smtClean="0">
                <a:latin typeface="Times New Roman" pitchFamily="18" charset="0"/>
                <a:cs typeface="Times New Roman" pitchFamily="18" charset="0"/>
              </a:rPr>
              <a:t>Presentar </a:t>
            </a:r>
            <a:r>
              <a:rPr lang="es-EC" sz="4000" dirty="0">
                <a:latin typeface="Times New Roman" pitchFamily="18" charset="0"/>
                <a:cs typeface="Times New Roman" pitchFamily="18" charset="0"/>
              </a:rPr>
              <a:t>lo investigado sobre el tema.</a:t>
            </a:r>
          </a:p>
          <a:p>
            <a:pPr algn="just"/>
            <a:endParaRPr lang="es-EC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91460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sz="4800" dirty="0" smtClean="0"/>
              <a:t>¿Qué son los Mercados Financieros?</a:t>
            </a:r>
            <a:endParaRPr lang="es-EC" sz="4800" dirty="0"/>
          </a:p>
        </p:txBody>
      </p:sp>
      <p:sp>
        <p:nvSpPr>
          <p:cNvPr id="4" name="3 Elipse"/>
          <p:cNvSpPr/>
          <p:nvPr/>
        </p:nvSpPr>
        <p:spPr>
          <a:xfrm>
            <a:off x="755576" y="2474671"/>
            <a:ext cx="3744416" cy="360040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Mercado Financiero es el lugar, mecanismo o sistema en el cual se compran y venden cualquier activo financiero.</a:t>
            </a:r>
            <a:endParaRPr lang="es-EC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s-EC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4 Flecha abajo"/>
          <p:cNvSpPr/>
          <p:nvPr/>
        </p:nvSpPr>
        <p:spPr>
          <a:xfrm rot="16200000">
            <a:off x="5238074" y="3771038"/>
            <a:ext cx="504056" cy="900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7" name="Picture 2" descr="http://t1.gstatic.com/images?q=tbn:ANd9GcTF3olNykKNxvsGBvVEwm6aR9Y1fjrDxoJqzTMZIiv0VD5uuJiLd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997124"/>
            <a:ext cx="1866900" cy="24479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0748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FINALIDAD</a:t>
            </a:r>
            <a:endParaRPr lang="es-EC" dirty="0"/>
          </a:p>
        </p:txBody>
      </p:sp>
      <p:pic>
        <p:nvPicPr>
          <p:cNvPr id="6" name="Picture 2" descr="http://2.bp.blogspot.com/_8gwHHuXWIqY/SK2L-a5BnuI/AAAAAAAAABI/BbmIFDpcxu8/s320/auditoria-fiscal-interna-y-defensa-fiscal-contadores-fiscalistas-alatorre-me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916832"/>
            <a:ext cx="2350594" cy="2141666"/>
          </a:xfrm>
          <a:prstGeom prst="rect">
            <a:avLst/>
          </a:prstGeom>
          <a:noFill/>
        </p:spPr>
      </p:pic>
      <p:sp>
        <p:nvSpPr>
          <p:cNvPr id="2" name="1 Rectángulo redondeado"/>
          <p:cNvSpPr/>
          <p:nvPr/>
        </p:nvSpPr>
        <p:spPr>
          <a:xfrm>
            <a:off x="3923928" y="2852936"/>
            <a:ext cx="4608512" cy="336694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ES" sz="2000" dirty="0">
                <a:latin typeface="Times New Roman" pitchFamily="18" charset="0"/>
                <a:cs typeface="Times New Roman" pitchFamily="18" charset="0"/>
              </a:rPr>
              <a:t>Las ventajas que tienen los inversores gracias a la existencia de los mercados financieros son la búsqueda rápida del activo financiero que se adecue a nuestra voluntad de invertir, y además, esa inversión tiene un precio justo lo cual impide que nos puedan timar</a:t>
            </a:r>
            <a:r>
              <a:rPr lang="es-E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s-EC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8537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578821" y="360512"/>
            <a:ext cx="6336704" cy="14123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EC" dirty="0" smtClean="0"/>
              <a:t>FUNCIONES</a:t>
            </a:r>
            <a:endParaRPr lang="es-EC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1157713256"/>
              </p:ext>
            </p:extLst>
          </p:nvPr>
        </p:nvGraphicFramePr>
        <p:xfrm>
          <a:off x="539552" y="1412776"/>
          <a:ext cx="8280920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6 Imagen" descr="http://t3.gstatic.com/images?q=tbn:ANd9GcTpgDHVOrgVNf1J_o_dOL1-KWVJyNNfX8Ag0wN12YZc2J0TmCDU9Q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512" y="3946748"/>
            <a:ext cx="1512168" cy="15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Imagen" descr="http://4.bp.blogspot.com/-oDtPfM-etnM/T31zKzWK5LI/AAAAAAAAF6s/Vcs0mTb-9zI/s1600/mercado-financiero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312" y="360512"/>
            <a:ext cx="148540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1821824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1578821" y="360512"/>
            <a:ext cx="6336704" cy="141230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s-EC" dirty="0" smtClean="0"/>
              <a:t>CARACTERISTICAS</a:t>
            </a:r>
            <a:endParaRPr lang="es-EC" dirty="0"/>
          </a:p>
        </p:txBody>
      </p:sp>
      <p:graphicFrame>
        <p:nvGraphicFramePr>
          <p:cNvPr id="3" name="2 Diagrama"/>
          <p:cNvGraphicFramePr/>
          <p:nvPr>
            <p:extLst>
              <p:ext uri="{D42A27DB-BD31-4B8C-83A1-F6EECF244321}">
                <p14:modId xmlns="" xmlns:p14="http://schemas.microsoft.com/office/powerpoint/2010/main" val="604581978"/>
              </p:ext>
            </p:extLst>
          </p:nvPr>
        </p:nvGraphicFramePr>
        <p:xfrm>
          <a:off x="755576" y="1397000"/>
          <a:ext cx="792088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5 Imagen" descr="http://t1.gstatic.com/images?q=tbn:ANd9GcQ0nYKcJYVa4Xjy9G_oIckznPIrDHa6Ldbpq1GrReKFs7jbyWUwx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520" y="188640"/>
            <a:ext cx="2232248" cy="25922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4842324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MERCADO FINANCIERO PERFECTO</a:t>
            </a:r>
            <a:endParaRPr lang="es-EC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="" xmlns:p14="http://schemas.microsoft.com/office/powerpoint/2010/main" val="3483842177"/>
              </p:ext>
            </p:extLst>
          </p:nvPr>
        </p:nvGraphicFramePr>
        <p:xfrm>
          <a:off x="539552" y="1628800"/>
          <a:ext cx="799288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36722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ma de onda">
  <a:themeElements>
    <a:clrScheme name="Forma de onda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orma de onda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orma de onda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121</TotalTime>
  <Words>425</Words>
  <Application>Microsoft Office PowerPoint</Application>
  <PresentationFormat>Presentación en pantalla (4:3)</PresentationFormat>
  <Paragraphs>90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Forma de onda</vt:lpstr>
      <vt:lpstr>Universidad Regional Autónoma de los Andes “UNIANDES”  </vt:lpstr>
      <vt:lpstr>INTRODUCCIÓN</vt:lpstr>
      <vt:lpstr>OBJETIVOS</vt:lpstr>
      <vt:lpstr>OBJETIVOS ESPECIFICOS</vt:lpstr>
      <vt:lpstr>¿Qué son los Mercados Financieros?</vt:lpstr>
      <vt:lpstr>FINALIDAD</vt:lpstr>
      <vt:lpstr>Diapositiva 7</vt:lpstr>
      <vt:lpstr>Diapositiva 8</vt:lpstr>
      <vt:lpstr>MERCADO FINANCIERO PERFECTO</vt:lpstr>
      <vt:lpstr>CLASIFICACIÓN</vt:lpstr>
      <vt:lpstr>Diapositiva 11</vt:lpstr>
      <vt:lpstr>Diapositiva 12</vt:lpstr>
      <vt:lpstr>CONCLUSIONES</vt:lpstr>
      <vt:lpstr>RECOMENDACIONES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PLANEAMIENTO Y SUPERVISIÓN</dc:title>
  <dc:creator>User</dc:creator>
  <cp:lastModifiedBy>JUAN_DAVID</cp:lastModifiedBy>
  <cp:revision>14</cp:revision>
  <dcterms:created xsi:type="dcterms:W3CDTF">2012-10-20T21:03:07Z</dcterms:created>
  <dcterms:modified xsi:type="dcterms:W3CDTF">2012-11-01T01:39:08Z</dcterms:modified>
</cp:coreProperties>
</file>